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roxima Nova"/>
      <p:regular r:id="rId16"/>
      <p:bold r:id="rId17"/>
      <p:italic r:id="rId18"/>
      <p:boldItalic r:id="rId19"/>
    </p:embeddedFont>
    <p:embeddedFont>
      <p:font typeface="Fugaz One"/>
      <p:regular r:id="rId20"/>
    </p:embeddedFont>
    <p:embeddedFont>
      <p:font typeface="Ultra"/>
      <p:regular r:id="rId21"/>
    </p:embeddedFont>
    <p:embeddedFont>
      <p:font typeface="Alfa Slab One"/>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3C61E1D-8034-4542-8F09-E6D78288F0F9}">
  <a:tblStyle styleId="{E3C61E1D-8034-4542-8F09-E6D78288F0F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FugazOne-regular.fntdata"/><Relationship Id="rId11" Type="http://schemas.openxmlformats.org/officeDocument/2006/relationships/slide" Target="slides/slide6.xml"/><Relationship Id="rId22" Type="http://schemas.openxmlformats.org/officeDocument/2006/relationships/font" Target="fonts/AlfaSlabOne-regular.fntdata"/><Relationship Id="rId10" Type="http://schemas.openxmlformats.org/officeDocument/2006/relationships/slide" Target="slides/slide5.xml"/><Relationship Id="rId21" Type="http://schemas.openxmlformats.org/officeDocument/2006/relationships/font" Target="fonts/Ultra-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bold.fntdata"/><Relationship Id="rId16" Type="http://schemas.openxmlformats.org/officeDocument/2006/relationships/font" Target="fonts/ProximaNova-regular.fntdata"/><Relationship Id="rId5" Type="http://schemas.openxmlformats.org/officeDocument/2006/relationships/notesMaster" Target="notesMasters/notesMaster1.xml"/><Relationship Id="rId19" Type="http://schemas.openxmlformats.org/officeDocument/2006/relationships/font" Target="fonts/ProximaNova-boldItalic.fntdata"/><Relationship Id="rId6" Type="http://schemas.openxmlformats.org/officeDocument/2006/relationships/slide" Target="slides/slide1.xml"/><Relationship Id="rId18"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music/2019/aug/27/taylor-swift-literally-steven-pinker"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culturetrip.com/europe/france/articles/20-english-words-rejected-by-the-academie-francaise/" TargetMode="External"/><Relationship Id="rId3" Type="http://schemas.openxmlformats.org/officeDocument/2006/relationships/hyperlink" Target="http://www.bbc.com/culture/story/20160919-the-language-the-government-tried-to-suppress" TargetMode="External"/><Relationship Id="rId4" Type="http://schemas.openxmlformats.org/officeDocument/2006/relationships/hyperlink" Target="https://www.independent.co.uk/news/long_reads/english-language-destruction-technology-internet-jargon-political-war-poets-a8523796.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XbK75hUzQz6g6MT1nbZ7wMpVct20UUOfy2EhimHrZmc/edit?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72c5b9b9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2c5b9b9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Key TOK terms appear in a</a:t>
            </a:r>
            <a:r>
              <a:rPr b="1" lang="en">
                <a:solidFill>
                  <a:srgbClr val="CC4125"/>
                </a:solidFill>
                <a:latin typeface="Proxima Nova"/>
                <a:ea typeface="Proxima Nova"/>
                <a:cs typeface="Proxima Nova"/>
                <a:sym typeface="Proxima Nova"/>
              </a:rPr>
              <a:t> red font</a:t>
            </a:r>
            <a:endParaRPr>
              <a:latin typeface="Proxima Nova"/>
              <a:ea typeface="Proxima Nova"/>
              <a:cs typeface="Proxima Nova"/>
              <a:sym typeface="Proxima No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0d33bf43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0d33bf43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Use this slide to access the ‘Exploration Points’ notes for BQ5,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solidFill>
                <a:schemeClr val="dk1"/>
              </a:solidFill>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20d943b28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20d943b28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See </a:t>
            </a:r>
            <a:r>
              <a:rPr lang="en" u="sng">
                <a:solidFill>
                  <a:schemeClr val="hlink"/>
                </a:solidFill>
                <a:latin typeface="Proxima Nova"/>
                <a:ea typeface="Proxima Nova"/>
                <a:cs typeface="Proxima Nova"/>
                <a:sym typeface="Proxima Nova"/>
                <a:hlinkClick r:id="rId2"/>
              </a:rPr>
              <a:t>this article</a:t>
            </a:r>
            <a:r>
              <a:rPr lang="en">
                <a:latin typeface="Proxima Nova"/>
                <a:ea typeface="Proxima Nova"/>
                <a:cs typeface="Proxima Nova"/>
                <a:sym typeface="Proxima Nova"/>
              </a:rPr>
              <a:t> for more details about Swift vs. Pinker. Make sure students understand why he was unhappy.</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In some ways, it’s vitally important to use vocabulary ‘correctly’ - to ensure that ideas and theories are communicated accurately.</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On the other hand, who makes these rules? Can the </a:t>
            </a:r>
            <a:r>
              <a:rPr b="1" lang="en">
                <a:solidFill>
                  <a:srgbClr val="CC4125"/>
                </a:solidFill>
                <a:latin typeface="Proxima Nova"/>
                <a:ea typeface="Proxima Nova"/>
                <a:cs typeface="Proxima Nova"/>
                <a:sym typeface="Proxima Nova"/>
              </a:rPr>
              <a:t>power</a:t>
            </a:r>
            <a:r>
              <a:rPr lang="en">
                <a:latin typeface="Proxima Nova"/>
                <a:ea typeface="Proxima Nova"/>
                <a:cs typeface="Proxima Nova"/>
                <a:sym typeface="Proxima Nova"/>
              </a:rPr>
              <a:t> behind the rules be trusted? Etc.</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20d943b28_0_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20d943b28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There are three articles -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AutoNum type="arabicPeriod"/>
            </a:pPr>
            <a:r>
              <a:rPr lang="en" u="sng">
                <a:solidFill>
                  <a:schemeClr val="hlink"/>
                </a:solidFill>
                <a:latin typeface="Proxima Nova"/>
                <a:ea typeface="Proxima Nova"/>
                <a:cs typeface="Proxima Nova"/>
                <a:sym typeface="Proxima Nova"/>
                <a:hlinkClick r:id="rId2"/>
              </a:rPr>
              <a:t>The Academie Francaise bans certain words in English</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AutoNum type="arabicPeriod"/>
            </a:pPr>
            <a:r>
              <a:rPr lang="en" u="sng">
                <a:solidFill>
                  <a:schemeClr val="hlink"/>
                </a:solidFill>
                <a:latin typeface="Proxima Nova"/>
                <a:ea typeface="Proxima Nova"/>
                <a:cs typeface="Proxima Nova"/>
                <a:sym typeface="Proxima Nova"/>
                <a:hlinkClick r:id="rId3"/>
              </a:rPr>
              <a:t>Singapore tries to ban ‘Singlish’</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AutoNum type="arabicPeriod"/>
            </a:pPr>
            <a:r>
              <a:rPr lang="en" u="sng">
                <a:solidFill>
                  <a:schemeClr val="hlink"/>
                </a:solidFill>
                <a:latin typeface="Proxima Nova"/>
                <a:ea typeface="Proxima Nova"/>
                <a:cs typeface="Proxima Nova"/>
                <a:sym typeface="Proxima Nova"/>
                <a:hlinkClick r:id="rId4"/>
              </a:rPr>
              <a:t>Take my word for it, the English language is facing destruction</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Allocate pairs or groups one of these articles, and ask them to follow the instructions above.</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Discussion should be based on the idea that languages are something monolithic, that need to be protected from attack from the outside, and preserved as they are.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At this point, don’t question the viability of that, instead, acknowledge that there is a very important relationship between culture and language - language helps to define who we are, individually, and as a culture.</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20d943b28_0_10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20d943b28_0_10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Share ideas.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Ascertain whether students think dictionaries are primarily </a:t>
            </a:r>
            <a:r>
              <a:rPr b="1" lang="en">
                <a:latin typeface="Proxima Nova"/>
                <a:ea typeface="Proxima Nova"/>
                <a:cs typeface="Proxima Nova"/>
                <a:sym typeface="Proxima Nova"/>
              </a:rPr>
              <a:t>descriptive</a:t>
            </a:r>
            <a:r>
              <a:rPr lang="en">
                <a:latin typeface="Proxima Nova"/>
                <a:ea typeface="Proxima Nova"/>
                <a:cs typeface="Proxima Nova"/>
                <a:sym typeface="Proxima Nova"/>
              </a:rPr>
              <a:t> or </a:t>
            </a:r>
            <a:r>
              <a:rPr b="1" lang="en">
                <a:latin typeface="Proxima Nova"/>
                <a:ea typeface="Proxima Nova"/>
                <a:cs typeface="Proxima Nova"/>
                <a:sym typeface="Proxima Nova"/>
              </a:rPr>
              <a:t>prescriptive</a:t>
            </a:r>
            <a:r>
              <a:rPr lang="en">
                <a:latin typeface="Proxima Nova"/>
                <a:ea typeface="Proxima Nova"/>
                <a:cs typeface="Proxima Nova"/>
                <a:sym typeface="Proxima Nova"/>
              </a:rPr>
              <a:t> - in other words, are they there to tell us how people use language, or how language should be used?</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20d943b28_0_1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20d943b28_0_1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The whole video (9 minutes) is useful and engaging, but you can shorten it by watching from 4.25.</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The two words to focus on are ‘prescriptive’ and ‘descriptive’. Stamper reveals that dictionaries are very much about the latter.</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Language is constantly evolving; she mentions the word ‘Sprachgefuhl’ as being used in English, and talks also about context a lot. Language is, in short, alive!</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20d943b28_0_1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20d943b28_0_1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Font typeface="Proxima Nova"/>
              <a:buChar char="●"/>
            </a:pPr>
            <a:r>
              <a:rPr lang="en">
                <a:latin typeface="Proxima Nova"/>
                <a:ea typeface="Proxima Nova"/>
                <a:cs typeface="Proxima Nova"/>
                <a:sym typeface="Proxima Nova"/>
              </a:rPr>
              <a:t>OPTIONAL SLIDE. </a:t>
            </a:r>
            <a:endParaRPr>
              <a:latin typeface="Proxima Nova"/>
              <a:ea typeface="Proxima Nova"/>
              <a:cs typeface="Proxima Nova"/>
              <a:sym typeface="Proxima Nova"/>
            </a:endParaRPr>
          </a:p>
          <a:p>
            <a:pPr indent="-298450" lvl="0" marL="457200" rtl="0" algn="l">
              <a:spcBef>
                <a:spcPts val="0"/>
              </a:spcBef>
              <a:spcAft>
                <a:spcPts val="0"/>
              </a:spcAft>
              <a:buSzPts val="1100"/>
              <a:buFont typeface="Proxima Nova"/>
              <a:buChar char="●"/>
            </a:pPr>
            <a:r>
              <a:rPr lang="en">
                <a:latin typeface="Proxima Nova"/>
                <a:ea typeface="Proxima Nova"/>
                <a:cs typeface="Proxima Nova"/>
                <a:sym typeface="Proxima Nova"/>
              </a:rPr>
              <a:t>The video lasts just under 7 minutes. </a:t>
            </a:r>
            <a:endParaRPr>
              <a:latin typeface="Proxima Nova"/>
              <a:ea typeface="Proxima Nova"/>
              <a:cs typeface="Proxima Nova"/>
              <a:sym typeface="Proxima Nova"/>
            </a:endParaRPr>
          </a:p>
          <a:p>
            <a:pPr indent="-298450" lvl="0" marL="457200" rtl="0" algn="l">
              <a:spcBef>
                <a:spcPts val="0"/>
              </a:spcBef>
              <a:spcAft>
                <a:spcPts val="0"/>
              </a:spcAft>
              <a:buSzPts val="1100"/>
              <a:buFont typeface="Proxima Nova"/>
              <a:buChar char="●"/>
            </a:pPr>
            <a:r>
              <a:rPr lang="en">
                <a:latin typeface="Proxima Nova"/>
                <a:ea typeface="Proxima Nova"/>
                <a:cs typeface="Proxima Nova"/>
                <a:sym typeface="Proxima Nova"/>
              </a:rPr>
              <a:t>McKean asserts that ‘Every language is a group of people who decide to understand each other.’</a:t>
            </a:r>
            <a:endParaRPr>
              <a:latin typeface="Proxima Nova"/>
              <a:ea typeface="Proxima Nova"/>
              <a:cs typeface="Proxima Nova"/>
              <a:sym typeface="Proxima Nova"/>
            </a:endParaRPr>
          </a:p>
          <a:p>
            <a:pPr indent="-298450" lvl="0" marL="457200" rtl="0" algn="l">
              <a:spcBef>
                <a:spcPts val="0"/>
              </a:spcBef>
              <a:spcAft>
                <a:spcPts val="0"/>
              </a:spcAft>
              <a:buSzPts val="1100"/>
              <a:buFont typeface="Proxima Nova"/>
              <a:buChar char="●"/>
            </a:pPr>
            <a:r>
              <a:rPr lang="en">
                <a:latin typeface="Proxima Nova"/>
                <a:ea typeface="Proxima Nova"/>
                <a:cs typeface="Proxima Nova"/>
                <a:sym typeface="Proxima Nova"/>
              </a:rPr>
              <a:t>In other words, the people using the language are the ultimate authority of the language.</a:t>
            </a:r>
            <a:endParaRPr>
              <a:latin typeface="Proxima Nova"/>
              <a:ea typeface="Proxima Nova"/>
              <a:cs typeface="Proxima Nova"/>
              <a:sym typeface="Proxima Nova"/>
            </a:endParaRPr>
          </a:p>
          <a:p>
            <a:pPr indent="-298450" lvl="0" marL="457200" rtl="0" algn="l">
              <a:spcBef>
                <a:spcPts val="0"/>
              </a:spcBef>
              <a:spcAft>
                <a:spcPts val="0"/>
              </a:spcAft>
              <a:buSzPts val="1100"/>
              <a:buFont typeface="Proxima Nova"/>
              <a:buChar char="●"/>
            </a:pPr>
            <a:r>
              <a:rPr lang="en">
                <a:latin typeface="Proxima Nova"/>
                <a:ea typeface="Proxima Nova"/>
                <a:cs typeface="Proxima Nova"/>
                <a:sym typeface="Proxima Nova"/>
              </a:rPr>
              <a:t>Her six ways of creating new words are -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298450" lvl="0" marL="457200" rtl="0" algn="l">
              <a:spcBef>
                <a:spcPts val="0"/>
              </a:spcBef>
              <a:spcAft>
                <a:spcPts val="0"/>
              </a:spcAft>
              <a:buSzPts val="1100"/>
              <a:buFont typeface="Proxima Nova"/>
              <a:buAutoNum type="arabicPeriod"/>
            </a:pPr>
            <a:r>
              <a:rPr lang="en">
                <a:latin typeface="Proxima Nova"/>
                <a:ea typeface="Proxima Nova"/>
                <a:cs typeface="Proxima Nova"/>
                <a:sym typeface="Proxima Nova"/>
              </a:rPr>
              <a:t>Steal</a:t>
            </a:r>
            <a:endParaRPr>
              <a:latin typeface="Proxima Nova"/>
              <a:ea typeface="Proxima Nova"/>
              <a:cs typeface="Proxima Nova"/>
              <a:sym typeface="Proxima Nova"/>
            </a:endParaRPr>
          </a:p>
          <a:p>
            <a:pPr indent="-298450" lvl="0" marL="457200" rtl="0" algn="l">
              <a:spcBef>
                <a:spcPts val="0"/>
              </a:spcBef>
              <a:spcAft>
                <a:spcPts val="0"/>
              </a:spcAft>
              <a:buSzPts val="1100"/>
              <a:buFont typeface="Proxima Nova"/>
              <a:buAutoNum type="arabicPeriod"/>
            </a:pPr>
            <a:r>
              <a:rPr lang="en">
                <a:latin typeface="Proxima Nova"/>
                <a:ea typeface="Proxima Nova"/>
                <a:cs typeface="Proxima Nova"/>
                <a:sym typeface="Proxima Nova"/>
              </a:rPr>
              <a:t>Compound</a:t>
            </a:r>
            <a:endParaRPr>
              <a:latin typeface="Proxima Nova"/>
              <a:ea typeface="Proxima Nova"/>
              <a:cs typeface="Proxima Nova"/>
              <a:sym typeface="Proxima Nova"/>
            </a:endParaRPr>
          </a:p>
          <a:p>
            <a:pPr indent="-298450" lvl="0" marL="457200" rtl="0" algn="l">
              <a:spcBef>
                <a:spcPts val="0"/>
              </a:spcBef>
              <a:spcAft>
                <a:spcPts val="0"/>
              </a:spcAft>
              <a:buSzPts val="1100"/>
              <a:buFont typeface="Proxima Nova"/>
              <a:buAutoNum type="arabicPeriod"/>
            </a:pPr>
            <a:r>
              <a:rPr lang="en">
                <a:latin typeface="Proxima Nova"/>
                <a:ea typeface="Proxima Nova"/>
                <a:cs typeface="Proxima Nova"/>
                <a:sym typeface="Proxima Nova"/>
              </a:rPr>
              <a:t>Blend</a:t>
            </a:r>
            <a:endParaRPr>
              <a:latin typeface="Proxima Nova"/>
              <a:ea typeface="Proxima Nova"/>
              <a:cs typeface="Proxima Nova"/>
              <a:sym typeface="Proxima Nova"/>
            </a:endParaRPr>
          </a:p>
          <a:p>
            <a:pPr indent="-298450" lvl="0" marL="457200" rtl="0" algn="l">
              <a:spcBef>
                <a:spcPts val="0"/>
              </a:spcBef>
              <a:spcAft>
                <a:spcPts val="0"/>
              </a:spcAft>
              <a:buSzPts val="1100"/>
              <a:buFont typeface="Proxima Nova"/>
              <a:buAutoNum type="arabicPeriod"/>
            </a:pPr>
            <a:r>
              <a:rPr lang="en">
                <a:latin typeface="Proxima Nova"/>
                <a:ea typeface="Proxima Nova"/>
                <a:cs typeface="Proxima Nova"/>
                <a:sym typeface="Proxima Nova"/>
              </a:rPr>
              <a:t>Functional shift</a:t>
            </a:r>
            <a:endParaRPr>
              <a:latin typeface="Proxima Nova"/>
              <a:ea typeface="Proxima Nova"/>
              <a:cs typeface="Proxima Nova"/>
              <a:sym typeface="Proxima Nova"/>
            </a:endParaRPr>
          </a:p>
          <a:p>
            <a:pPr indent="-298450" lvl="0" marL="457200" rtl="0" algn="l">
              <a:spcBef>
                <a:spcPts val="0"/>
              </a:spcBef>
              <a:spcAft>
                <a:spcPts val="0"/>
              </a:spcAft>
              <a:buSzPts val="1100"/>
              <a:buFont typeface="Proxima Nova"/>
              <a:buAutoNum type="arabicPeriod"/>
            </a:pPr>
            <a:r>
              <a:rPr lang="en">
                <a:latin typeface="Proxima Nova"/>
                <a:ea typeface="Proxima Nova"/>
                <a:cs typeface="Proxima Nova"/>
                <a:sym typeface="Proxima Nova"/>
              </a:rPr>
              <a:t>Back formation</a:t>
            </a:r>
            <a:endParaRPr>
              <a:latin typeface="Proxima Nova"/>
              <a:ea typeface="Proxima Nova"/>
              <a:cs typeface="Proxima Nova"/>
              <a:sym typeface="Proxima Nova"/>
            </a:endParaRPr>
          </a:p>
          <a:p>
            <a:pPr indent="-298450" lvl="0" marL="457200" rtl="0" algn="l">
              <a:spcBef>
                <a:spcPts val="0"/>
              </a:spcBef>
              <a:spcAft>
                <a:spcPts val="0"/>
              </a:spcAft>
              <a:buSzPts val="1100"/>
              <a:buFont typeface="Proxima Nova"/>
              <a:buAutoNum type="arabicPeriod"/>
            </a:pPr>
            <a:r>
              <a:rPr lang="en">
                <a:latin typeface="Proxima Nova"/>
                <a:ea typeface="Proxima Nova"/>
                <a:cs typeface="Proxima Nova"/>
                <a:sym typeface="Proxima Nova"/>
              </a:rPr>
              <a:t>Making words from acronyms (my word!)</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298450" lvl="0" marL="457200" rtl="0" algn="l">
              <a:spcBef>
                <a:spcPts val="0"/>
              </a:spcBef>
              <a:spcAft>
                <a:spcPts val="0"/>
              </a:spcAft>
              <a:buSzPts val="1100"/>
              <a:buFont typeface="Proxima Nova"/>
              <a:buChar char="●"/>
            </a:pPr>
            <a:r>
              <a:rPr lang="en">
                <a:latin typeface="Proxima Nova"/>
                <a:ea typeface="Proxima Nova"/>
                <a:cs typeface="Proxima Nova"/>
                <a:sym typeface="Proxima Nova"/>
              </a:rPr>
              <a:t>The link to Douglas Adams takes you to his ‘Meaning of Liff’ page, in which he created a whole dictionary of created words for certain feelings and situations.</a:t>
            </a:r>
            <a:endParaRPr>
              <a:latin typeface="Proxima Nova"/>
              <a:ea typeface="Proxima Nova"/>
              <a:cs typeface="Proxima Nova"/>
              <a:sym typeface="Proxima Nova"/>
            </a:endParaRPr>
          </a:p>
          <a:p>
            <a:pPr indent="-298450" lvl="0" marL="457200" rtl="0" algn="l">
              <a:spcBef>
                <a:spcPts val="0"/>
              </a:spcBef>
              <a:spcAft>
                <a:spcPts val="0"/>
              </a:spcAft>
              <a:buSzPts val="1100"/>
              <a:buFont typeface="Proxima Nova"/>
              <a:buChar char="●"/>
            </a:pPr>
            <a:r>
              <a:rPr lang="en">
                <a:latin typeface="Proxima Nova"/>
                <a:ea typeface="Proxima Nova"/>
                <a:cs typeface="Proxima Nova"/>
                <a:sym typeface="Proxima Nova"/>
              </a:rPr>
              <a:t>Share ideas; the best ones can be displayed</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e986cc34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e986cc34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Optional slide, if you want to help students to take ownership of the IA prompts (IAPs) for the TOK exhibition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20d943b28_0_1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20d943b28_0_1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See the </a:t>
            </a:r>
            <a:r>
              <a:rPr lang="en" u="sng">
                <a:solidFill>
                  <a:srgbClr val="1C3AA9"/>
                </a:solidFill>
                <a:latin typeface="Proxima Nova"/>
                <a:ea typeface="Proxima Nova"/>
                <a:cs typeface="Proxima Nova"/>
                <a:sym typeface="Proxima Nova"/>
                <a:hlinkClick r:id="rId2">
                  <a:extLst>
                    <a:ext uri="{A12FA001-AC4F-418D-AE19-62706E023703}">
                      <ahyp:hlinkClr val="tx"/>
                    </a:ext>
                  </a:extLst>
                </a:hlinkClick>
              </a:rPr>
              <a:t>BQ5 assessment tracker</a:t>
            </a:r>
            <a:r>
              <a:rPr lang="en">
                <a:solidFill>
                  <a:schemeClr val="dk1"/>
                </a:solidFill>
                <a:latin typeface="Proxima Nova"/>
                <a:ea typeface="Proxima Nova"/>
                <a:cs typeface="Proxima Nova"/>
                <a:sym typeface="Proxima Nova"/>
              </a:rPr>
              <a:t> for suggestions on providing feedback, and recording students’ progress.</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e986cc34f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e986cc34f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2">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sz="2800">
                <a:solidFill>
                  <a:schemeClr val="dk1"/>
                </a:solidFill>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55" name="Google Shape;55;p13"/>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5">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14"/>
          <p:cNvSpPr txBox="1"/>
          <p:nvPr>
            <p:ph type="title"/>
          </p:nvPr>
        </p:nvSpPr>
        <p:spPr>
          <a:xfrm>
            <a:off x="329350" y="1108375"/>
            <a:ext cx="3997500" cy="10242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61" name="Google Shape;61;p14"/>
          <p:cNvSpPr txBox="1"/>
          <p:nvPr>
            <p:ph idx="1" type="body"/>
          </p:nvPr>
        </p:nvSpPr>
        <p:spPr>
          <a:xfrm>
            <a:off x="329350" y="2195100"/>
            <a:ext cx="3997500" cy="18351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rgbClr val="616161"/>
              </a:buClr>
              <a:buSzPts val="1600"/>
              <a:buChar char="●"/>
              <a:defRPr sz="1600">
                <a:solidFill>
                  <a:srgbClr val="616161"/>
                </a:solidFill>
              </a:defRPr>
            </a:lvl1pPr>
            <a:lvl2pPr indent="-317500" lvl="1" marL="914400" algn="l">
              <a:lnSpc>
                <a:spcPct val="115000"/>
              </a:lnSpc>
              <a:spcBef>
                <a:spcPts val="1600"/>
              </a:spcBef>
              <a:spcAft>
                <a:spcPts val="0"/>
              </a:spcAft>
              <a:buClr>
                <a:srgbClr val="616161"/>
              </a:buClr>
              <a:buSzPts val="1400"/>
              <a:buChar char="○"/>
              <a:defRPr sz="1400">
                <a:solidFill>
                  <a:srgbClr val="616161"/>
                </a:solidFill>
              </a:defRPr>
            </a:lvl2pPr>
            <a:lvl3pPr indent="-317500" lvl="2" marL="1371600" algn="l">
              <a:lnSpc>
                <a:spcPct val="115000"/>
              </a:lnSpc>
              <a:spcBef>
                <a:spcPts val="1600"/>
              </a:spcBef>
              <a:spcAft>
                <a:spcPts val="0"/>
              </a:spcAft>
              <a:buClr>
                <a:srgbClr val="616161"/>
              </a:buClr>
              <a:buSzPts val="1400"/>
              <a:buChar char="■"/>
              <a:defRPr sz="1400">
                <a:solidFill>
                  <a:srgbClr val="616161"/>
                </a:solidFill>
              </a:defRPr>
            </a:lvl3pPr>
            <a:lvl4pPr indent="-317500" lvl="3" marL="1828800" algn="l">
              <a:lnSpc>
                <a:spcPct val="115000"/>
              </a:lnSpc>
              <a:spcBef>
                <a:spcPts val="1600"/>
              </a:spcBef>
              <a:spcAft>
                <a:spcPts val="0"/>
              </a:spcAft>
              <a:buClr>
                <a:srgbClr val="616161"/>
              </a:buClr>
              <a:buSzPts val="1400"/>
              <a:buChar char="●"/>
              <a:defRPr sz="1400">
                <a:solidFill>
                  <a:srgbClr val="616161"/>
                </a:solidFill>
              </a:defRPr>
            </a:lvl4pPr>
            <a:lvl5pPr indent="-317500" lvl="4" marL="2286000" algn="l">
              <a:lnSpc>
                <a:spcPct val="115000"/>
              </a:lnSpc>
              <a:spcBef>
                <a:spcPts val="1600"/>
              </a:spcBef>
              <a:spcAft>
                <a:spcPts val="0"/>
              </a:spcAft>
              <a:buClr>
                <a:srgbClr val="616161"/>
              </a:buClr>
              <a:buSzPts val="1400"/>
              <a:buChar char="○"/>
              <a:defRPr sz="1400">
                <a:solidFill>
                  <a:srgbClr val="616161"/>
                </a:solidFill>
              </a:defRPr>
            </a:lvl5pPr>
            <a:lvl6pPr indent="-317500" lvl="5" marL="2743200" algn="l">
              <a:lnSpc>
                <a:spcPct val="115000"/>
              </a:lnSpc>
              <a:spcBef>
                <a:spcPts val="1600"/>
              </a:spcBef>
              <a:spcAft>
                <a:spcPts val="0"/>
              </a:spcAft>
              <a:buClr>
                <a:srgbClr val="616161"/>
              </a:buClr>
              <a:buSzPts val="1400"/>
              <a:buChar char="■"/>
              <a:defRPr sz="1400">
                <a:solidFill>
                  <a:srgbClr val="616161"/>
                </a:solidFill>
              </a:defRPr>
            </a:lvl6pPr>
            <a:lvl7pPr indent="-317500" lvl="6" marL="3200400" algn="l">
              <a:lnSpc>
                <a:spcPct val="115000"/>
              </a:lnSpc>
              <a:spcBef>
                <a:spcPts val="1600"/>
              </a:spcBef>
              <a:spcAft>
                <a:spcPts val="0"/>
              </a:spcAft>
              <a:buClr>
                <a:srgbClr val="616161"/>
              </a:buClr>
              <a:buSzPts val="1400"/>
              <a:buChar char="●"/>
              <a:defRPr sz="1400">
                <a:solidFill>
                  <a:srgbClr val="616161"/>
                </a:solidFill>
              </a:defRPr>
            </a:lvl7pPr>
            <a:lvl8pPr indent="-317500" lvl="7" marL="3657600" algn="l">
              <a:lnSpc>
                <a:spcPct val="115000"/>
              </a:lnSpc>
              <a:spcBef>
                <a:spcPts val="1600"/>
              </a:spcBef>
              <a:spcAft>
                <a:spcPts val="0"/>
              </a:spcAft>
              <a:buClr>
                <a:srgbClr val="616161"/>
              </a:buClr>
              <a:buSzPts val="1400"/>
              <a:buChar char="○"/>
              <a:defRPr sz="1400">
                <a:solidFill>
                  <a:srgbClr val="616161"/>
                </a:solidFill>
              </a:defRPr>
            </a:lvl8pPr>
            <a:lvl9pPr indent="-317500" lvl="8" marL="4114800" algn="l">
              <a:lnSpc>
                <a:spcPct val="115000"/>
              </a:lnSpc>
              <a:spcBef>
                <a:spcPts val="1600"/>
              </a:spcBef>
              <a:spcAft>
                <a:spcPts val="1600"/>
              </a:spcAft>
              <a:buClr>
                <a:srgbClr val="616161"/>
              </a:buClr>
              <a:buSzPts val="1400"/>
              <a:buChar char="■"/>
              <a:defRPr sz="1400">
                <a:solidFill>
                  <a:srgbClr val="61616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6">
    <p:bg>
      <p:bgPr>
        <a:solidFill>
          <a:srgbClr val="FFFFFF"/>
        </a:solidFill>
      </p:bgPr>
    </p:bg>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b="1" sz="3000">
                <a:solidFill>
                  <a:srgbClr val="212121"/>
                </a:solidFill>
              </a:defRPr>
            </a:lvl1pPr>
            <a:lvl2pPr lvl="1" algn="l">
              <a:lnSpc>
                <a:spcPct val="100000"/>
              </a:lnSpc>
              <a:spcBef>
                <a:spcPts val="0"/>
              </a:spcBef>
              <a:spcAft>
                <a:spcPts val="0"/>
              </a:spcAft>
              <a:buNone/>
              <a:defRPr b="1" sz="3000">
                <a:solidFill>
                  <a:srgbClr val="212121"/>
                </a:solidFill>
              </a:defRPr>
            </a:lvl2pPr>
            <a:lvl3pPr lvl="2" algn="l">
              <a:lnSpc>
                <a:spcPct val="100000"/>
              </a:lnSpc>
              <a:spcBef>
                <a:spcPts val="0"/>
              </a:spcBef>
              <a:spcAft>
                <a:spcPts val="0"/>
              </a:spcAft>
              <a:buNone/>
              <a:defRPr b="1" sz="3000">
                <a:solidFill>
                  <a:srgbClr val="212121"/>
                </a:solidFill>
              </a:defRPr>
            </a:lvl3pPr>
            <a:lvl4pPr lvl="3" algn="l">
              <a:lnSpc>
                <a:spcPct val="100000"/>
              </a:lnSpc>
              <a:spcBef>
                <a:spcPts val="0"/>
              </a:spcBef>
              <a:spcAft>
                <a:spcPts val="0"/>
              </a:spcAft>
              <a:buNone/>
              <a:defRPr b="1" sz="3000">
                <a:solidFill>
                  <a:srgbClr val="212121"/>
                </a:solidFill>
              </a:defRPr>
            </a:lvl4pPr>
            <a:lvl5pPr lvl="4" algn="l">
              <a:lnSpc>
                <a:spcPct val="100000"/>
              </a:lnSpc>
              <a:spcBef>
                <a:spcPts val="0"/>
              </a:spcBef>
              <a:spcAft>
                <a:spcPts val="0"/>
              </a:spcAft>
              <a:buNone/>
              <a:defRPr b="1" sz="3000">
                <a:solidFill>
                  <a:srgbClr val="212121"/>
                </a:solidFill>
              </a:defRPr>
            </a:lvl5pPr>
            <a:lvl6pPr lvl="5" algn="l">
              <a:lnSpc>
                <a:spcPct val="100000"/>
              </a:lnSpc>
              <a:spcBef>
                <a:spcPts val="0"/>
              </a:spcBef>
              <a:spcAft>
                <a:spcPts val="0"/>
              </a:spcAft>
              <a:buNone/>
              <a:defRPr b="1" sz="3000">
                <a:solidFill>
                  <a:srgbClr val="212121"/>
                </a:solidFill>
              </a:defRPr>
            </a:lvl6pPr>
            <a:lvl7pPr lvl="6" algn="l">
              <a:lnSpc>
                <a:spcPct val="100000"/>
              </a:lnSpc>
              <a:spcBef>
                <a:spcPts val="0"/>
              </a:spcBef>
              <a:spcAft>
                <a:spcPts val="0"/>
              </a:spcAft>
              <a:buNone/>
              <a:defRPr b="1" sz="3000">
                <a:solidFill>
                  <a:srgbClr val="212121"/>
                </a:solidFill>
              </a:defRPr>
            </a:lvl7pPr>
            <a:lvl8pPr lvl="7" algn="l">
              <a:lnSpc>
                <a:spcPct val="100000"/>
              </a:lnSpc>
              <a:spcBef>
                <a:spcPts val="0"/>
              </a:spcBef>
              <a:spcAft>
                <a:spcPts val="0"/>
              </a:spcAft>
              <a:buNone/>
              <a:defRPr b="1" sz="3000">
                <a:solidFill>
                  <a:srgbClr val="212121"/>
                </a:solidFill>
              </a:defRPr>
            </a:lvl8pPr>
            <a:lvl9pPr lvl="8" algn="l">
              <a:lnSpc>
                <a:spcPct val="100000"/>
              </a:lnSpc>
              <a:spcBef>
                <a:spcPts val="0"/>
              </a:spcBef>
              <a:spcAft>
                <a:spcPts val="0"/>
              </a:spcAft>
              <a:buNone/>
              <a:defRPr b="1" sz="3000">
                <a:solidFill>
                  <a:srgbClr val="212121"/>
                </a:solidFill>
              </a:defRPr>
            </a:lvl9pPr>
          </a:lstStyle>
          <a:p/>
        </p:txBody>
      </p:sp>
      <p:sp>
        <p:nvSpPr>
          <p:cNvPr id="65" name="Google Shape;65;p15"/>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66" name="Google Shape;66;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7">
    <p:bg>
      <p:bgPr>
        <a:solidFill>
          <a:srgbClr val="FFFFFF"/>
        </a:solidFill>
      </p:bgPr>
    </p:bg>
    <p:spTree>
      <p:nvGrpSpPr>
        <p:cNvPr id="67" name="Shape 67"/>
        <p:cNvGrpSpPr/>
        <p:nvPr/>
      </p:nvGrpSpPr>
      <p:grpSpPr>
        <a:xfrm>
          <a:off x="0" y="0"/>
          <a:ext cx="0" cy="0"/>
          <a:chOff x="0" y="0"/>
          <a:chExt cx="0" cy="0"/>
        </a:xfrm>
      </p:grpSpPr>
      <p:sp>
        <p:nvSpPr>
          <p:cNvPr id="68" name="Google Shape;68;p16"/>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b="1" sz="3000">
                <a:solidFill>
                  <a:srgbClr val="212121"/>
                </a:solidFill>
              </a:defRPr>
            </a:lvl1pPr>
            <a:lvl2pPr lvl="1" algn="l">
              <a:lnSpc>
                <a:spcPct val="100000"/>
              </a:lnSpc>
              <a:spcBef>
                <a:spcPts val="0"/>
              </a:spcBef>
              <a:spcAft>
                <a:spcPts val="0"/>
              </a:spcAft>
              <a:buNone/>
              <a:defRPr b="1" sz="3000">
                <a:solidFill>
                  <a:srgbClr val="212121"/>
                </a:solidFill>
              </a:defRPr>
            </a:lvl2pPr>
            <a:lvl3pPr lvl="2" algn="l">
              <a:lnSpc>
                <a:spcPct val="100000"/>
              </a:lnSpc>
              <a:spcBef>
                <a:spcPts val="0"/>
              </a:spcBef>
              <a:spcAft>
                <a:spcPts val="0"/>
              </a:spcAft>
              <a:buNone/>
              <a:defRPr b="1" sz="3000">
                <a:solidFill>
                  <a:srgbClr val="212121"/>
                </a:solidFill>
              </a:defRPr>
            </a:lvl3pPr>
            <a:lvl4pPr lvl="3" algn="l">
              <a:lnSpc>
                <a:spcPct val="100000"/>
              </a:lnSpc>
              <a:spcBef>
                <a:spcPts val="0"/>
              </a:spcBef>
              <a:spcAft>
                <a:spcPts val="0"/>
              </a:spcAft>
              <a:buNone/>
              <a:defRPr b="1" sz="3000">
                <a:solidFill>
                  <a:srgbClr val="212121"/>
                </a:solidFill>
              </a:defRPr>
            </a:lvl4pPr>
            <a:lvl5pPr lvl="4" algn="l">
              <a:lnSpc>
                <a:spcPct val="100000"/>
              </a:lnSpc>
              <a:spcBef>
                <a:spcPts val="0"/>
              </a:spcBef>
              <a:spcAft>
                <a:spcPts val="0"/>
              </a:spcAft>
              <a:buNone/>
              <a:defRPr b="1" sz="3000">
                <a:solidFill>
                  <a:srgbClr val="212121"/>
                </a:solidFill>
              </a:defRPr>
            </a:lvl5pPr>
            <a:lvl6pPr lvl="5" algn="l">
              <a:lnSpc>
                <a:spcPct val="100000"/>
              </a:lnSpc>
              <a:spcBef>
                <a:spcPts val="0"/>
              </a:spcBef>
              <a:spcAft>
                <a:spcPts val="0"/>
              </a:spcAft>
              <a:buNone/>
              <a:defRPr b="1" sz="3000">
                <a:solidFill>
                  <a:srgbClr val="212121"/>
                </a:solidFill>
              </a:defRPr>
            </a:lvl6pPr>
            <a:lvl7pPr lvl="6" algn="l">
              <a:lnSpc>
                <a:spcPct val="100000"/>
              </a:lnSpc>
              <a:spcBef>
                <a:spcPts val="0"/>
              </a:spcBef>
              <a:spcAft>
                <a:spcPts val="0"/>
              </a:spcAft>
              <a:buNone/>
              <a:defRPr b="1" sz="3000">
                <a:solidFill>
                  <a:srgbClr val="212121"/>
                </a:solidFill>
              </a:defRPr>
            </a:lvl7pPr>
            <a:lvl8pPr lvl="7" algn="l">
              <a:lnSpc>
                <a:spcPct val="100000"/>
              </a:lnSpc>
              <a:spcBef>
                <a:spcPts val="0"/>
              </a:spcBef>
              <a:spcAft>
                <a:spcPts val="0"/>
              </a:spcAft>
              <a:buNone/>
              <a:defRPr b="1" sz="3000">
                <a:solidFill>
                  <a:srgbClr val="212121"/>
                </a:solidFill>
              </a:defRPr>
            </a:lvl8pPr>
            <a:lvl9pPr lvl="8" algn="l">
              <a:lnSpc>
                <a:spcPct val="100000"/>
              </a:lnSpc>
              <a:spcBef>
                <a:spcPts val="0"/>
              </a:spcBef>
              <a:spcAft>
                <a:spcPts val="0"/>
              </a:spcAft>
              <a:buNone/>
              <a:defRPr b="1" sz="3000">
                <a:solidFill>
                  <a:srgbClr val="212121"/>
                </a:solidFill>
              </a:defRPr>
            </a:lvl9pPr>
          </a:lstStyle>
          <a:p/>
        </p:txBody>
      </p:sp>
      <p:sp>
        <p:nvSpPr>
          <p:cNvPr id="70" name="Google Shape;70;p16"/>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71" name="Google Shape;71;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9">
    <p:bg>
      <p:bgPr>
        <a:solidFill>
          <a:srgbClr val="FFFFFF"/>
        </a:solidFill>
      </p:bgPr>
    </p:bg>
    <p:spTree>
      <p:nvGrpSpPr>
        <p:cNvPr id="72" name="Shape 72"/>
        <p:cNvGrpSpPr/>
        <p:nvPr/>
      </p:nvGrpSpPr>
      <p:grpSpPr>
        <a:xfrm>
          <a:off x="0" y="0"/>
          <a:ext cx="0" cy="0"/>
          <a:chOff x="0" y="0"/>
          <a:chExt cx="0" cy="0"/>
        </a:xfrm>
      </p:grpSpPr>
      <p:sp>
        <p:nvSpPr>
          <p:cNvPr id="73" name="Google Shape;73;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p:nvPr/>
        </p:nvSpPr>
        <p:spPr>
          <a:xfrm>
            <a:off x="0" y="0"/>
            <a:ext cx="38091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txBox="1"/>
          <p:nvPr>
            <p:ph type="ctrTitle"/>
          </p:nvPr>
        </p:nvSpPr>
        <p:spPr>
          <a:xfrm>
            <a:off x="4269750" y="913500"/>
            <a:ext cx="4202700" cy="33165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3600"/>
              <a:buNone/>
              <a:defRPr b="1" sz="3600">
                <a:solidFill>
                  <a:schemeClr val="lt2"/>
                </a:solidFill>
              </a:defRPr>
            </a:lvl1pPr>
            <a:lvl2pPr lvl="1" algn="l">
              <a:lnSpc>
                <a:spcPct val="100000"/>
              </a:lnSpc>
              <a:spcBef>
                <a:spcPts val="0"/>
              </a:spcBef>
              <a:spcAft>
                <a:spcPts val="0"/>
              </a:spcAft>
              <a:buClr>
                <a:schemeClr val="dk1"/>
              </a:buClr>
              <a:buSzPts val="3600"/>
              <a:buNone/>
              <a:defRPr b="1" sz="3600">
                <a:solidFill>
                  <a:schemeClr val="lt2"/>
                </a:solidFill>
              </a:defRPr>
            </a:lvl2pPr>
            <a:lvl3pPr lvl="2" algn="l">
              <a:lnSpc>
                <a:spcPct val="100000"/>
              </a:lnSpc>
              <a:spcBef>
                <a:spcPts val="0"/>
              </a:spcBef>
              <a:spcAft>
                <a:spcPts val="0"/>
              </a:spcAft>
              <a:buClr>
                <a:schemeClr val="dk1"/>
              </a:buClr>
              <a:buSzPts val="3600"/>
              <a:buNone/>
              <a:defRPr b="1" sz="3600">
                <a:solidFill>
                  <a:schemeClr val="lt2"/>
                </a:solidFill>
              </a:defRPr>
            </a:lvl3pPr>
            <a:lvl4pPr lvl="3" algn="l">
              <a:lnSpc>
                <a:spcPct val="100000"/>
              </a:lnSpc>
              <a:spcBef>
                <a:spcPts val="0"/>
              </a:spcBef>
              <a:spcAft>
                <a:spcPts val="0"/>
              </a:spcAft>
              <a:buClr>
                <a:schemeClr val="dk1"/>
              </a:buClr>
              <a:buSzPts val="3600"/>
              <a:buNone/>
              <a:defRPr b="1" sz="3600">
                <a:solidFill>
                  <a:schemeClr val="lt2"/>
                </a:solidFill>
              </a:defRPr>
            </a:lvl4pPr>
            <a:lvl5pPr lvl="4" algn="l">
              <a:lnSpc>
                <a:spcPct val="100000"/>
              </a:lnSpc>
              <a:spcBef>
                <a:spcPts val="0"/>
              </a:spcBef>
              <a:spcAft>
                <a:spcPts val="0"/>
              </a:spcAft>
              <a:buClr>
                <a:schemeClr val="dk1"/>
              </a:buClr>
              <a:buSzPts val="3600"/>
              <a:buNone/>
              <a:defRPr b="1" sz="3600">
                <a:solidFill>
                  <a:schemeClr val="lt2"/>
                </a:solidFill>
              </a:defRPr>
            </a:lvl5pPr>
            <a:lvl6pPr lvl="5" algn="l">
              <a:lnSpc>
                <a:spcPct val="100000"/>
              </a:lnSpc>
              <a:spcBef>
                <a:spcPts val="0"/>
              </a:spcBef>
              <a:spcAft>
                <a:spcPts val="0"/>
              </a:spcAft>
              <a:buClr>
                <a:schemeClr val="dk1"/>
              </a:buClr>
              <a:buSzPts val="3600"/>
              <a:buNone/>
              <a:defRPr b="1" sz="3600">
                <a:solidFill>
                  <a:schemeClr val="lt2"/>
                </a:solidFill>
              </a:defRPr>
            </a:lvl6pPr>
            <a:lvl7pPr lvl="6" algn="l">
              <a:lnSpc>
                <a:spcPct val="100000"/>
              </a:lnSpc>
              <a:spcBef>
                <a:spcPts val="0"/>
              </a:spcBef>
              <a:spcAft>
                <a:spcPts val="0"/>
              </a:spcAft>
              <a:buClr>
                <a:schemeClr val="dk1"/>
              </a:buClr>
              <a:buSzPts val="3600"/>
              <a:buNone/>
              <a:defRPr b="1" sz="3600">
                <a:solidFill>
                  <a:schemeClr val="lt2"/>
                </a:solidFill>
              </a:defRPr>
            </a:lvl7pPr>
            <a:lvl8pPr lvl="7" algn="l">
              <a:lnSpc>
                <a:spcPct val="100000"/>
              </a:lnSpc>
              <a:spcBef>
                <a:spcPts val="0"/>
              </a:spcBef>
              <a:spcAft>
                <a:spcPts val="0"/>
              </a:spcAft>
              <a:buClr>
                <a:schemeClr val="dk1"/>
              </a:buClr>
              <a:buSzPts val="3600"/>
              <a:buNone/>
              <a:defRPr b="1" sz="3600">
                <a:solidFill>
                  <a:schemeClr val="lt2"/>
                </a:solidFill>
              </a:defRPr>
            </a:lvl8pPr>
            <a:lvl9pPr lvl="8" algn="l">
              <a:lnSpc>
                <a:spcPct val="100000"/>
              </a:lnSpc>
              <a:spcBef>
                <a:spcPts val="0"/>
              </a:spcBef>
              <a:spcAft>
                <a:spcPts val="0"/>
              </a:spcAft>
              <a:buClr>
                <a:schemeClr val="dk1"/>
              </a:buClr>
              <a:buSzPts val="3600"/>
              <a:buNone/>
              <a:defRPr b="1" sz="3600">
                <a:solidFill>
                  <a:schemeClr val="lt2"/>
                </a:solidFill>
              </a:defRPr>
            </a:lvl9pPr>
          </a:lstStyle>
          <a:p/>
        </p:txBody>
      </p:sp>
      <p:sp>
        <p:nvSpPr>
          <p:cNvPr id="76" name="Google Shape;76;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1">
  <p:cSld name="AUTOLAYOUT_66">
    <p:bg>
      <p:bgPr>
        <a:solidFill>
          <a:srgbClr val="FFFFFF"/>
        </a:solidFill>
      </p:bgPr>
    </p:bg>
    <p:spTree>
      <p:nvGrpSpPr>
        <p:cNvPr id="77" name="Shape 77"/>
        <p:cNvGrpSpPr/>
        <p:nvPr/>
      </p:nvGrpSpPr>
      <p:grpSpPr>
        <a:xfrm>
          <a:off x="0" y="0"/>
          <a:ext cx="0" cy="0"/>
          <a:chOff x="0" y="0"/>
          <a:chExt cx="0" cy="0"/>
        </a:xfrm>
      </p:grpSpPr>
      <p:sp>
        <p:nvSpPr>
          <p:cNvPr id="78" name="Google Shape;78;p18"/>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8"/>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4000"/>
              <a:buNone/>
              <a:defRPr sz="4000">
                <a:solidFill>
                  <a:srgbClr val="FFFFFF"/>
                </a:solidFill>
              </a:defRPr>
            </a:lvl1pPr>
            <a:lvl2pPr lvl="1" rtl="0" algn="ctr">
              <a:lnSpc>
                <a:spcPct val="100000"/>
              </a:lnSpc>
              <a:spcBef>
                <a:spcPts val="0"/>
              </a:spcBef>
              <a:spcAft>
                <a:spcPts val="0"/>
              </a:spcAft>
              <a:buClr>
                <a:srgbClr val="FFFFFF"/>
              </a:buClr>
              <a:buSzPts val="4000"/>
              <a:buNone/>
              <a:defRPr sz="4000">
                <a:solidFill>
                  <a:srgbClr val="FFFFFF"/>
                </a:solidFill>
              </a:defRPr>
            </a:lvl2pPr>
            <a:lvl3pPr lvl="2" rtl="0" algn="ctr">
              <a:lnSpc>
                <a:spcPct val="100000"/>
              </a:lnSpc>
              <a:spcBef>
                <a:spcPts val="0"/>
              </a:spcBef>
              <a:spcAft>
                <a:spcPts val="0"/>
              </a:spcAft>
              <a:buClr>
                <a:srgbClr val="FFFFFF"/>
              </a:buClr>
              <a:buSzPts val="4000"/>
              <a:buNone/>
              <a:defRPr sz="4000">
                <a:solidFill>
                  <a:srgbClr val="FFFFFF"/>
                </a:solidFill>
              </a:defRPr>
            </a:lvl3pPr>
            <a:lvl4pPr lvl="3" rtl="0" algn="ctr">
              <a:lnSpc>
                <a:spcPct val="100000"/>
              </a:lnSpc>
              <a:spcBef>
                <a:spcPts val="0"/>
              </a:spcBef>
              <a:spcAft>
                <a:spcPts val="0"/>
              </a:spcAft>
              <a:buClr>
                <a:srgbClr val="FFFFFF"/>
              </a:buClr>
              <a:buSzPts val="4000"/>
              <a:buNone/>
              <a:defRPr sz="4000">
                <a:solidFill>
                  <a:srgbClr val="FFFFFF"/>
                </a:solidFill>
              </a:defRPr>
            </a:lvl4pPr>
            <a:lvl5pPr lvl="4" rtl="0" algn="ctr">
              <a:lnSpc>
                <a:spcPct val="100000"/>
              </a:lnSpc>
              <a:spcBef>
                <a:spcPts val="0"/>
              </a:spcBef>
              <a:spcAft>
                <a:spcPts val="0"/>
              </a:spcAft>
              <a:buClr>
                <a:srgbClr val="FFFFFF"/>
              </a:buClr>
              <a:buSzPts val="4000"/>
              <a:buNone/>
              <a:defRPr sz="4000">
                <a:solidFill>
                  <a:srgbClr val="FFFFFF"/>
                </a:solidFill>
              </a:defRPr>
            </a:lvl5pPr>
            <a:lvl6pPr lvl="5" rtl="0" algn="ctr">
              <a:lnSpc>
                <a:spcPct val="100000"/>
              </a:lnSpc>
              <a:spcBef>
                <a:spcPts val="0"/>
              </a:spcBef>
              <a:spcAft>
                <a:spcPts val="0"/>
              </a:spcAft>
              <a:buClr>
                <a:srgbClr val="FFFFFF"/>
              </a:buClr>
              <a:buSzPts val="4000"/>
              <a:buNone/>
              <a:defRPr sz="4000">
                <a:solidFill>
                  <a:srgbClr val="FFFFFF"/>
                </a:solidFill>
              </a:defRPr>
            </a:lvl6pPr>
            <a:lvl7pPr lvl="6" rtl="0" algn="ctr">
              <a:lnSpc>
                <a:spcPct val="100000"/>
              </a:lnSpc>
              <a:spcBef>
                <a:spcPts val="0"/>
              </a:spcBef>
              <a:spcAft>
                <a:spcPts val="0"/>
              </a:spcAft>
              <a:buClr>
                <a:srgbClr val="FFFFFF"/>
              </a:buClr>
              <a:buSzPts val="4000"/>
              <a:buNone/>
              <a:defRPr sz="4000">
                <a:solidFill>
                  <a:srgbClr val="FFFFFF"/>
                </a:solidFill>
              </a:defRPr>
            </a:lvl7pPr>
            <a:lvl8pPr lvl="7" rtl="0" algn="ctr">
              <a:lnSpc>
                <a:spcPct val="100000"/>
              </a:lnSpc>
              <a:spcBef>
                <a:spcPts val="0"/>
              </a:spcBef>
              <a:spcAft>
                <a:spcPts val="0"/>
              </a:spcAft>
              <a:buClr>
                <a:srgbClr val="FFFFFF"/>
              </a:buClr>
              <a:buSzPts val="4000"/>
              <a:buNone/>
              <a:defRPr sz="4000">
                <a:solidFill>
                  <a:srgbClr val="FFFFFF"/>
                </a:solidFill>
              </a:defRPr>
            </a:lvl8pPr>
            <a:lvl9pPr lvl="8" rtl="0" algn="ctr">
              <a:lnSpc>
                <a:spcPct val="100000"/>
              </a:lnSpc>
              <a:spcBef>
                <a:spcPts val="0"/>
              </a:spcBef>
              <a:spcAft>
                <a:spcPts val="0"/>
              </a:spcAft>
              <a:buClr>
                <a:srgbClr val="FFFFFF"/>
              </a:buClr>
              <a:buSzPts val="4000"/>
              <a:buNone/>
              <a:defRPr sz="4000">
                <a:solidFill>
                  <a:srgbClr val="FFFFFF"/>
                </a:solidFill>
              </a:defRPr>
            </a:lvl9pPr>
          </a:lstStyle>
          <a:p/>
        </p:txBody>
      </p:sp>
      <p:sp>
        <p:nvSpPr>
          <p:cNvPr id="80" name="Google Shape;80;p18"/>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400"/>
              <a:buNone/>
              <a:defRPr sz="1400">
                <a:solidFill>
                  <a:srgbClr val="FFFFFF"/>
                </a:solidFill>
              </a:defRPr>
            </a:lvl1pPr>
            <a:lvl2pPr lvl="1" rtl="0" algn="ctr">
              <a:lnSpc>
                <a:spcPct val="100000"/>
              </a:lnSpc>
              <a:spcBef>
                <a:spcPts val="0"/>
              </a:spcBef>
              <a:spcAft>
                <a:spcPts val="0"/>
              </a:spcAft>
              <a:buClr>
                <a:srgbClr val="FFFFFF"/>
              </a:buClr>
              <a:buSzPts val="1400"/>
              <a:buNone/>
              <a:defRPr sz="1400">
                <a:solidFill>
                  <a:srgbClr val="FFFFFF"/>
                </a:solidFill>
              </a:defRPr>
            </a:lvl2pPr>
            <a:lvl3pPr lvl="2" rtl="0" algn="ctr">
              <a:lnSpc>
                <a:spcPct val="100000"/>
              </a:lnSpc>
              <a:spcBef>
                <a:spcPts val="0"/>
              </a:spcBef>
              <a:spcAft>
                <a:spcPts val="0"/>
              </a:spcAft>
              <a:buClr>
                <a:srgbClr val="FFFFFF"/>
              </a:buClr>
              <a:buSzPts val="1400"/>
              <a:buNone/>
              <a:defRPr sz="1400">
                <a:solidFill>
                  <a:srgbClr val="FFFFFF"/>
                </a:solidFill>
              </a:defRPr>
            </a:lvl3pPr>
            <a:lvl4pPr lvl="3" rtl="0" algn="ctr">
              <a:lnSpc>
                <a:spcPct val="100000"/>
              </a:lnSpc>
              <a:spcBef>
                <a:spcPts val="0"/>
              </a:spcBef>
              <a:spcAft>
                <a:spcPts val="0"/>
              </a:spcAft>
              <a:buClr>
                <a:srgbClr val="FFFFFF"/>
              </a:buClr>
              <a:buSzPts val="1400"/>
              <a:buNone/>
              <a:defRPr sz="1400">
                <a:solidFill>
                  <a:srgbClr val="FFFFFF"/>
                </a:solidFill>
              </a:defRPr>
            </a:lvl4pPr>
            <a:lvl5pPr lvl="4" rtl="0" algn="ctr">
              <a:lnSpc>
                <a:spcPct val="100000"/>
              </a:lnSpc>
              <a:spcBef>
                <a:spcPts val="0"/>
              </a:spcBef>
              <a:spcAft>
                <a:spcPts val="0"/>
              </a:spcAft>
              <a:buClr>
                <a:srgbClr val="FFFFFF"/>
              </a:buClr>
              <a:buSzPts val="1400"/>
              <a:buNone/>
              <a:defRPr sz="1400">
                <a:solidFill>
                  <a:srgbClr val="FFFFFF"/>
                </a:solidFill>
              </a:defRPr>
            </a:lvl5pPr>
            <a:lvl6pPr lvl="5" rtl="0" algn="ctr">
              <a:lnSpc>
                <a:spcPct val="100000"/>
              </a:lnSpc>
              <a:spcBef>
                <a:spcPts val="0"/>
              </a:spcBef>
              <a:spcAft>
                <a:spcPts val="0"/>
              </a:spcAft>
              <a:buClr>
                <a:srgbClr val="FFFFFF"/>
              </a:buClr>
              <a:buSzPts val="1400"/>
              <a:buNone/>
              <a:defRPr sz="1400">
                <a:solidFill>
                  <a:srgbClr val="FFFFFF"/>
                </a:solidFill>
              </a:defRPr>
            </a:lvl6pPr>
            <a:lvl7pPr lvl="6" rtl="0" algn="ctr">
              <a:lnSpc>
                <a:spcPct val="100000"/>
              </a:lnSpc>
              <a:spcBef>
                <a:spcPts val="0"/>
              </a:spcBef>
              <a:spcAft>
                <a:spcPts val="0"/>
              </a:spcAft>
              <a:buClr>
                <a:srgbClr val="FFFFFF"/>
              </a:buClr>
              <a:buSzPts val="1400"/>
              <a:buNone/>
              <a:defRPr sz="1400">
                <a:solidFill>
                  <a:srgbClr val="FFFFFF"/>
                </a:solidFill>
              </a:defRPr>
            </a:lvl7pPr>
            <a:lvl8pPr lvl="7" rtl="0" algn="ctr">
              <a:lnSpc>
                <a:spcPct val="100000"/>
              </a:lnSpc>
              <a:spcBef>
                <a:spcPts val="0"/>
              </a:spcBef>
              <a:spcAft>
                <a:spcPts val="0"/>
              </a:spcAft>
              <a:buClr>
                <a:srgbClr val="FFFFFF"/>
              </a:buClr>
              <a:buSzPts val="1400"/>
              <a:buNone/>
              <a:defRPr sz="1400">
                <a:solidFill>
                  <a:srgbClr val="FFFFFF"/>
                </a:solidFill>
              </a:defRPr>
            </a:lvl8pPr>
            <a:lvl9pPr lvl="8" rtl="0" algn="ctr">
              <a:lnSpc>
                <a:spcPct val="100000"/>
              </a:lnSpc>
              <a:spcBef>
                <a:spcPts val="0"/>
              </a:spcBef>
              <a:spcAft>
                <a:spcPts val="0"/>
              </a:spcAft>
              <a:buClr>
                <a:srgbClr val="FFFFFF"/>
              </a:buClr>
              <a:buSzPts val="1400"/>
              <a:buNone/>
              <a:defRPr sz="1400">
                <a:solidFill>
                  <a:srgbClr val="FFFFFF"/>
                </a:solidFill>
              </a:defRPr>
            </a:lvl9pPr>
          </a:lstStyle>
          <a:p/>
        </p:txBody>
      </p:sp>
      <p:sp>
        <p:nvSpPr>
          <p:cNvPr id="81" name="Google Shape;81;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24">
    <p:bg>
      <p:bgPr>
        <a:solidFill>
          <a:srgbClr val="FFFFFF"/>
        </a:solidFill>
      </p:bgPr>
    </p:bg>
    <p:spTree>
      <p:nvGrpSpPr>
        <p:cNvPr id="82" name="Shape 82"/>
        <p:cNvGrpSpPr/>
        <p:nvPr/>
      </p:nvGrpSpPr>
      <p:grpSpPr>
        <a:xfrm>
          <a:off x="0" y="0"/>
          <a:ext cx="0" cy="0"/>
          <a:chOff x="0" y="0"/>
          <a:chExt cx="0" cy="0"/>
        </a:xfrm>
      </p:grpSpPr>
      <p:sp>
        <p:nvSpPr>
          <p:cNvPr id="83" name="Google Shape;83;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9"/>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9"/>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86" name="Google Shape;86;p19"/>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7" name="Google Shape;87;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125">
    <p:bg>
      <p:bgPr>
        <a:solidFill>
          <a:srgbClr val="FFFFFF"/>
        </a:solidFill>
      </p:bgPr>
    </p:bg>
    <p:spTree>
      <p:nvGrpSpPr>
        <p:cNvPr id="88" name="Shape 88"/>
        <p:cNvGrpSpPr/>
        <p:nvPr/>
      </p:nvGrpSpPr>
      <p:grpSpPr>
        <a:xfrm>
          <a:off x="0" y="0"/>
          <a:ext cx="0" cy="0"/>
          <a:chOff x="0" y="0"/>
          <a:chExt cx="0" cy="0"/>
        </a:xfrm>
      </p:grpSpPr>
      <p:sp>
        <p:nvSpPr>
          <p:cNvPr id="89" name="Google Shape;89;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0"/>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sz="3000">
                <a:solidFill>
                  <a:srgbClr val="000000"/>
                </a:solidFill>
              </a:defRPr>
            </a:lvl1pPr>
            <a:lvl2pPr lvl="1" algn="l">
              <a:lnSpc>
                <a:spcPct val="100000"/>
              </a:lnSpc>
              <a:spcBef>
                <a:spcPts val="0"/>
              </a:spcBef>
              <a:spcAft>
                <a:spcPts val="0"/>
              </a:spcAft>
              <a:buClr>
                <a:schemeClr val="dk1"/>
              </a:buClr>
              <a:buSzPts val="3000"/>
              <a:buNone/>
              <a:defRPr sz="3000">
                <a:solidFill>
                  <a:srgbClr val="000000"/>
                </a:solidFill>
              </a:defRPr>
            </a:lvl2pPr>
            <a:lvl3pPr lvl="2" algn="l">
              <a:lnSpc>
                <a:spcPct val="100000"/>
              </a:lnSpc>
              <a:spcBef>
                <a:spcPts val="0"/>
              </a:spcBef>
              <a:spcAft>
                <a:spcPts val="0"/>
              </a:spcAft>
              <a:buClr>
                <a:schemeClr val="dk1"/>
              </a:buClr>
              <a:buSzPts val="3000"/>
              <a:buNone/>
              <a:defRPr sz="3000">
                <a:solidFill>
                  <a:srgbClr val="000000"/>
                </a:solidFill>
              </a:defRPr>
            </a:lvl3pPr>
            <a:lvl4pPr lvl="3" algn="l">
              <a:lnSpc>
                <a:spcPct val="100000"/>
              </a:lnSpc>
              <a:spcBef>
                <a:spcPts val="0"/>
              </a:spcBef>
              <a:spcAft>
                <a:spcPts val="0"/>
              </a:spcAft>
              <a:buClr>
                <a:schemeClr val="dk1"/>
              </a:buClr>
              <a:buSzPts val="3000"/>
              <a:buNone/>
              <a:defRPr sz="3000">
                <a:solidFill>
                  <a:srgbClr val="000000"/>
                </a:solidFill>
              </a:defRPr>
            </a:lvl4pPr>
            <a:lvl5pPr lvl="4" algn="l">
              <a:lnSpc>
                <a:spcPct val="100000"/>
              </a:lnSpc>
              <a:spcBef>
                <a:spcPts val="0"/>
              </a:spcBef>
              <a:spcAft>
                <a:spcPts val="0"/>
              </a:spcAft>
              <a:buClr>
                <a:schemeClr val="dk1"/>
              </a:buClr>
              <a:buSzPts val="3000"/>
              <a:buNone/>
              <a:defRPr sz="3000">
                <a:solidFill>
                  <a:srgbClr val="000000"/>
                </a:solidFill>
              </a:defRPr>
            </a:lvl5pPr>
            <a:lvl6pPr lvl="5" algn="l">
              <a:lnSpc>
                <a:spcPct val="100000"/>
              </a:lnSpc>
              <a:spcBef>
                <a:spcPts val="0"/>
              </a:spcBef>
              <a:spcAft>
                <a:spcPts val="0"/>
              </a:spcAft>
              <a:buClr>
                <a:schemeClr val="dk1"/>
              </a:buClr>
              <a:buSzPts val="3000"/>
              <a:buNone/>
              <a:defRPr sz="3000">
                <a:solidFill>
                  <a:srgbClr val="000000"/>
                </a:solidFill>
              </a:defRPr>
            </a:lvl6pPr>
            <a:lvl7pPr lvl="6" algn="l">
              <a:lnSpc>
                <a:spcPct val="100000"/>
              </a:lnSpc>
              <a:spcBef>
                <a:spcPts val="0"/>
              </a:spcBef>
              <a:spcAft>
                <a:spcPts val="0"/>
              </a:spcAft>
              <a:buClr>
                <a:schemeClr val="dk1"/>
              </a:buClr>
              <a:buSzPts val="3000"/>
              <a:buNone/>
              <a:defRPr sz="3000">
                <a:solidFill>
                  <a:srgbClr val="000000"/>
                </a:solidFill>
              </a:defRPr>
            </a:lvl7pPr>
            <a:lvl8pPr lvl="7" algn="l">
              <a:lnSpc>
                <a:spcPct val="100000"/>
              </a:lnSpc>
              <a:spcBef>
                <a:spcPts val="0"/>
              </a:spcBef>
              <a:spcAft>
                <a:spcPts val="0"/>
              </a:spcAft>
              <a:buClr>
                <a:schemeClr val="dk1"/>
              </a:buClr>
              <a:buSzPts val="3000"/>
              <a:buNone/>
              <a:defRPr sz="3000">
                <a:solidFill>
                  <a:srgbClr val="000000"/>
                </a:solidFill>
              </a:defRPr>
            </a:lvl8pPr>
            <a:lvl9pPr lvl="8" algn="l">
              <a:lnSpc>
                <a:spcPct val="100000"/>
              </a:lnSpc>
              <a:spcBef>
                <a:spcPts val="0"/>
              </a:spcBef>
              <a:spcAft>
                <a:spcPts val="0"/>
              </a:spcAft>
              <a:buClr>
                <a:schemeClr val="dk1"/>
              </a:buClr>
              <a:buSzPts val="3000"/>
              <a:buNone/>
              <a:defRPr sz="3000">
                <a:solidFill>
                  <a:srgbClr val="000000"/>
                </a:solidFill>
              </a:defRPr>
            </a:lvl9pPr>
          </a:lstStyle>
          <a:p/>
        </p:txBody>
      </p:sp>
      <p:sp>
        <p:nvSpPr>
          <p:cNvPr id="91" name="Google Shape;91;p20"/>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2" name="Google Shape;92;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93" name="Shape 93"/>
        <p:cNvGrpSpPr/>
        <p:nvPr/>
      </p:nvGrpSpPr>
      <p:grpSpPr>
        <a:xfrm>
          <a:off x="0" y="0"/>
          <a:ext cx="0" cy="0"/>
          <a:chOff x="0" y="0"/>
          <a:chExt cx="0" cy="0"/>
        </a:xfrm>
      </p:grpSpPr>
      <p:sp>
        <p:nvSpPr>
          <p:cNvPr id="94" name="Google Shape;94;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1"/>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96" name="Google Shape;96;p21"/>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7" name="Google Shape;97;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3.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hyperlink" Target="http://www.youtube.com/watch?v=uLgn3geod9Q"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hyperlink" Target="http://www.youtube.com/watch?v=pMUv6UWkuWw" TargetMode="External"/><Relationship Id="rId4" Type="http://schemas.openxmlformats.org/officeDocument/2006/relationships/image" Target="../media/image6.jpg"/><Relationship Id="rId5" Type="http://schemas.openxmlformats.org/officeDocument/2006/relationships/hyperlink" Target="http://www.lib.ru/ADAMS/liff.tx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2"/>
          <p:cNvPicPr preferRelativeResize="0"/>
          <p:nvPr/>
        </p:nvPicPr>
        <p:blipFill rotWithShape="1">
          <a:blip r:embed="rId3">
            <a:alphaModFix amt="50000"/>
          </a:blip>
          <a:srcRect b="4995" l="0" r="0" t="5004"/>
          <a:stretch/>
        </p:blipFill>
        <p:spPr>
          <a:xfrm>
            <a:off x="0" y="0"/>
            <a:ext cx="9144005" cy="5143497"/>
          </a:xfrm>
          <a:prstGeom prst="rect">
            <a:avLst/>
          </a:prstGeom>
          <a:noFill/>
          <a:ln>
            <a:noFill/>
          </a:ln>
        </p:spPr>
      </p:pic>
      <p:sp>
        <p:nvSpPr>
          <p:cNvPr id="103" name="Google Shape;103;p22"/>
          <p:cNvSpPr txBox="1"/>
          <p:nvPr>
            <p:ph type="ctrTitle"/>
          </p:nvPr>
        </p:nvSpPr>
        <p:spPr>
          <a:xfrm>
            <a:off x="916375" y="1366150"/>
            <a:ext cx="7464000" cy="236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6200">
                <a:solidFill>
                  <a:schemeClr val="lt1"/>
                </a:solidFill>
                <a:latin typeface="Fugaz One"/>
                <a:ea typeface="Fugaz One"/>
                <a:cs typeface="Fugaz One"/>
                <a:sym typeface="Fugaz One"/>
              </a:rPr>
              <a:t>PRESCRIPTION VS. DESCRIPTION</a:t>
            </a:r>
            <a:endParaRPr b="1" sz="6200">
              <a:latin typeface="Fugaz One"/>
              <a:ea typeface="Fugaz One"/>
              <a:cs typeface="Fugaz One"/>
              <a:sym typeface="Fugaz One"/>
            </a:endParaRPr>
          </a:p>
        </p:txBody>
      </p:sp>
      <p:sp>
        <p:nvSpPr>
          <p:cNvPr id="104" name="Google Shape;104;p22"/>
          <p:cNvSpPr txBox="1"/>
          <p:nvPr>
            <p:ph idx="1" type="subTitle"/>
          </p:nvPr>
        </p:nvSpPr>
        <p:spPr>
          <a:xfrm>
            <a:off x="916375" y="3959225"/>
            <a:ext cx="6923100" cy="66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D0E0E3"/>
                </a:solidFill>
              </a:rPr>
              <a:t>I can evaluate the extent to which language is ‘living’</a:t>
            </a:r>
            <a:endParaRPr i="1" sz="2400">
              <a:solidFill>
                <a:srgbClr val="D0E0E3"/>
              </a:solidFill>
            </a:endParaRPr>
          </a:p>
          <a:p>
            <a:pPr indent="0" lvl="0" marL="0" rtl="0" algn="l">
              <a:spcBef>
                <a:spcPts val="0"/>
              </a:spcBef>
              <a:spcAft>
                <a:spcPts val="0"/>
              </a:spcAft>
              <a:buNone/>
            </a:pPr>
            <a:r>
              <a:t/>
            </a:r>
            <a:endParaRPr sz="2000">
              <a:solidFill>
                <a:srgbClr val="D0E0E3"/>
              </a:solidFill>
            </a:endParaRPr>
          </a:p>
          <a:p>
            <a:pPr indent="0" lvl="0" marL="0" rtl="0" algn="l">
              <a:spcBef>
                <a:spcPts val="0"/>
              </a:spcBef>
              <a:spcAft>
                <a:spcPts val="0"/>
              </a:spcAft>
              <a:buNone/>
            </a:pPr>
            <a:r>
              <a:t/>
            </a:r>
            <a:endParaRPr sz="2000">
              <a:solidFill>
                <a:srgbClr val="D0E0E3"/>
              </a:solidFill>
            </a:endParaRPr>
          </a:p>
          <a:p>
            <a:pPr indent="0" lvl="0" marL="0" rtl="0" algn="ctr">
              <a:spcBef>
                <a:spcPts val="0"/>
              </a:spcBef>
              <a:spcAft>
                <a:spcPts val="0"/>
              </a:spcAft>
              <a:buNone/>
            </a:pPr>
            <a:r>
              <a:t/>
            </a:r>
            <a:endParaRPr sz="2000">
              <a:solidFill>
                <a:srgbClr val="D0E0E3"/>
              </a:solidFill>
            </a:endParaRPr>
          </a:p>
        </p:txBody>
      </p:sp>
      <p:sp>
        <p:nvSpPr>
          <p:cNvPr id="105" name="Google Shape;105;p22"/>
          <p:cNvSpPr txBox="1"/>
          <p:nvPr/>
        </p:nvSpPr>
        <p:spPr>
          <a:xfrm>
            <a:off x="1776425" y="525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D0E0E3"/>
                </a:solidFill>
                <a:latin typeface="Proxima Nova"/>
                <a:ea typeface="Proxima Nova"/>
                <a:cs typeface="Proxima Nova"/>
                <a:sym typeface="Proxima Nova"/>
              </a:rPr>
              <a:t>BQ5</a:t>
            </a:r>
            <a:r>
              <a:rPr lang="en" sz="3000">
                <a:solidFill>
                  <a:srgbClr val="D0E0E3"/>
                </a:solidFill>
                <a:latin typeface="Proxima Nova"/>
                <a:ea typeface="Proxima Nova"/>
                <a:cs typeface="Proxima Nova"/>
                <a:sym typeface="Proxima Nova"/>
              </a:rPr>
              <a:t> Creativity </a:t>
            </a:r>
            <a:r>
              <a:rPr b="1" i="1" lang="en" sz="3000">
                <a:solidFill>
                  <a:srgbClr val="D0E0E3"/>
                </a:solidFill>
                <a:latin typeface="Proxima Nova"/>
                <a:ea typeface="Proxima Nova"/>
                <a:cs typeface="Proxima Nova"/>
                <a:sym typeface="Proxima Nova"/>
              </a:rPr>
              <a:t>Lesson 6</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06" name="Google Shape;106;p22"/>
          <p:cNvPicPr preferRelativeResize="0"/>
          <p:nvPr/>
        </p:nvPicPr>
        <p:blipFill>
          <a:blip r:embed="rId4">
            <a:alphaModFix/>
          </a:blip>
          <a:stretch>
            <a:fillRect/>
          </a:stretch>
        </p:blipFill>
        <p:spPr>
          <a:xfrm>
            <a:off x="963701" y="5253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1"/>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68" name="Google Shape;168;p31"/>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69" name="Google Shape;169;p31"/>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70" name="Google Shape;170;p31"/>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
                <a:solidFill>
                  <a:srgbClr val="45818E"/>
                </a:solidFill>
                <a:latin typeface="Proxima Nova"/>
                <a:ea typeface="Proxima Nova"/>
                <a:cs typeface="Proxima Nova"/>
                <a:sym typeface="Proxima Nova"/>
              </a:rPr>
              <a:t>EXPLORATION POINTS DOCUMENTS</a:t>
            </a:r>
            <a:r>
              <a:rPr b="1" lang="en">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
                <a:solidFill>
                  <a:srgbClr val="212121"/>
                </a:solidFill>
                <a:latin typeface="Proxima Nova"/>
                <a:ea typeface="Proxima Nova"/>
                <a:cs typeface="Proxima Nova"/>
                <a:sym typeface="Proxima Nova"/>
              </a:rPr>
              <a:t>Access the documents via the links below. You’ll also find the EP icons on all of the </a:t>
            </a:r>
            <a:r>
              <a:rPr b="1" lang="en" u="sng">
                <a:solidFill>
                  <a:schemeClr val="hlink"/>
                </a:solidFill>
                <a:latin typeface="Proxima Nova"/>
                <a:ea typeface="Proxima Nova"/>
                <a:cs typeface="Proxima Nova"/>
                <a:sym typeface="Proxima Nova"/>
                <a:hlinkClick r:id="rId14"/>
              </a:rPr>
              <a:t>TOK course</a:t>
            </a:r>
            <a:r>
              <a:rPr b="1" lang="en">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71" name="Google Shape;171;p31"/>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3"/>
          <p:cNvSpPr txBox="1"/>
          <p:nvPr>
            <p:ph type="title"/>
          </p:nvPr>
        </p:nvSpPr>
        <p:spPr>
          <a:xfrm>
            <a:off x="311700" y="3617400"/>
            <a:ext cx="2430000" cy="9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800">
                <a:solidFill>
                  <a:srgbClr val="45818E"/>
                </a:solidFill>
                <a:latin typeface="Ultra"/>
                <a:ea typeface="Ultra"/>
                <a:cs typeface="Ultra"/>
                <a:sym typeface="Ultra"/>
              </a:rPr>
              <a:t>Starter</a:t>
            </a:r>
            <a:r>
              <a:rPr lang="en" sz="4200"/>
              <a:t>	</a:t>
            </a:r>
            <a:endParaRPr sz="4200"/>
          </a:p>
        </p:txBody>
      </p:sp>
      <p:sp>
        <p:nvSpPr>
          <p:cNvPr id="112" name="Google Shape;112;p23"/>
          <p:cNvSpPr txBox="1"/>
          <p:nvPr>
            <p:ph idx="1" type="body"/>
          </p:nvPr>
        </p:nvSpPr>
        <p:spPr>
          <a:xfrm>
            <a:off x="2741700" y="3617400"/>
            <a:ext cx="6082800" cy="1223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Was Pinker right to be critical of Taylor Swift? </a:t>
            </a:r>
            <a:endParaRPr sz="2000"/>
          </a:p>
          <a:p>
            <a:pPr indent="-355600" lvl="0" marL="457200" rtl="0" algn="l">
              <a:spcBef>
                <a:spcPts val="0"/>
              </a:spcBef>
              <a:spcAft>
                <a:spcPts val="0"/>
              </a:spcAft>
              <a:buSzPts val="2000"/>
              <a:buChar char="●"/>
            </a:pPr>
            <a:r>
              <a:rPr lang="en" sz="2000"/>
              <a:t>How important is it to </a:t>
            </a:r>
            <a:r>
              <a:rPr lang="en" sz="2000"/>
              <a:t>use</a:t>
            </a:r>
            <a:r>
              <a:rPr lang="en" sz="2000"/>
              <a:t> vocabulary ‘correctly’?</a:t>
            </a:r>
            <a:endParaRPr sz="2000"/>
          </a:p>
          <a:p>
            <a:pPr indent="-355600" lvl="0" marL="457200" rtl="0" algn="l">
              <a:spcBef>
                <a:spcPts val="0"/>
              </a:spcBef>
              <a:spcAft>
                <a:spcPts val="0"/>
              </a:spcAft>
              <a:buSzPts val="2000"/>
              <a:buChar char="●"/>
            </a:pPr>
            <a:r>
              <a:rPr lang="en" sz="2000"/>
              <a:t>What do you think a ‘linguistic pedant’ is?</a:t>
            </a:r>
            <a:endParaRPr sz="2000"/>
          </a:p>
        </p:txBody>
      </p:sp>
      <p:sp>
        <p:nvSpPr>
          <p:cNvPr id="113" name="Google Shape;113;p23"/>
          <p:cNvSpPr txBox="1"/>
          <p:nvPr/>
        </p:nvSpPr>
        <p:spPr>
          <a:xfrm>
            <a:off x="311700" y="394225"/>
            <a:ext cx="8512800" cy="27414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2"/>
                </a:solidFill>
                <a:latin typeface="Proxima Nova"/>
                <a:ea typeface="Proxima Nova"/>
                <a:cs typeface="Proxima Nova"/>
                <a:sym typeface="Proxima Nova"/>
              </a:rPr>
              <a:t>Taylor Swift on having a traumatic summer in 2019:</a:t>
            </a:r>
            <a:endParaRPr sz="24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 sz="2400">
                <a:solidFill>
                  <a:schemeClr val="dk2"/>
                </a:solidFill>
                <a:latin typeface="Proxima Nova"/>
                <a:ea typeface="Proxima Nova"/>
                <a:cs typeface="Proxima Nova"/>
                <a:sym typeface="Proxima Nova"/>
              </a:rPr>
              <a:t>“I was literally about to break”</a:t>
            </a:r>
            <a:endParaRPr b="1" sz="24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24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2400">
                <a:solidFill>
                  <a:schemeClr val="dk2"/>
                </a:solidFill>
                <a:latin typeface="Proxima Nova"/>
                <a:ea typeface="Proxima Nova"/>
                <a:cs typeface="Proxima Nova"/>
                <a:sym typeface="Proxima Nova"/>
              </a:rPr>
              <a:t>Steven Pinker’s reaction to her use of this expression:</a:t>
            </a:r>
            <a:endParaRPr sz="24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 sz="2400">
                <a:solidFill>
                  <a:schemeClr val="dk2"/>
                </a:solidFill>
                <a:latin typeface="Proxima Nova"/>
                <a:ea typeface="Proxima Nova"/>
                <a:cs typeface="Proxima Nova"/>
                <a:sym typeface="Proxima Nova"/>
              </a:rPr>
              <a:t>“The newest member of A.W.F.U.L. (Americans Who Figuratively Use ‘Literally’)”</a:t>
            </a:r>
            <a:endParaRPr b="1" sz="2400">
              <a:solidFill>
                <a:schemeClr val="dk2"/>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4"/>
          <p:cNvPicPr preferRelativeResize="0"/>
          <p:nvPr/>
        </p:nvPicPr>
        <p:blipFill rotWithShape="1">
          <a:blip r:embed="rId3">
            <a:alphaModFix/>
          </a:blip>
          <a:srcRect b="0" l="24927" r="24927" t="0"/>
          <a:stretch/>
        </p:blipFill>
        <p:spPr>
          <a:xfrm>
            <a:off x="5442850" y="308100"/>
            <a:ext cx="3401999" cy="4521699"/>
          </a:xfrm>
          <a:prstGeom prst="rect">
            <a:avLst/>
          </a:prstGeom>
          <a:noFill/>
          <a:ln>
            <a:noFill/>
          </a:ln>
        </p:spPr>
      </p:pic>
      <p:sp>
        <p:nvSpPr>
          <p:cNvPr id="119" name="Google Shape;119;p24"/>
          <p:cNvSpPr txBox="1"/>
          <p:nvPr>
            <p:ph type="title"/>
          </p:nvPr>
        </p:nvSpPr>
        <p:spPr>
          <a:xfrm>
            <a:off x="291875" y="308100"/>
            <a:ext cx="4813500" cy="1039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5818E"/>
                </a:solidFill>
                <a:latin typeface="Ultra"/>
                <a:ea typeface="Ultra"/>
                <a:cs typeface="Ultra"/>
                <a:sym typeface="Ultra"/>
              </a:rPr>
              <a:t>Language under attack</a:t>
            </a:r>
            <a:r>
              <a:rPr lang="en">
                <a:solidFill>
                  <a:srgbClr val="45818E"/>
                </a:solidFill>
                <a:latin typeface="Ultra"/>
                <a:ea typeface="Ultra"/>
                <a:cs typeface="Ultra"/>
                <a:sym typeface="Ultra"/>
              </a:rPr>
              <a:t>?</a:t>
            </a:r>
            <a:endParaRPr>
              <a:solidFill>
                <a:srgbClr val="45818E"/>
              </a:solidFill>
              <a:latin typeface="Ultra"/>
              <a:ea typeface="Ultra"/>
              <a:cs typeface="Ultra"/>
              <a:sym typeface="Ultra"/>
            </a:endParaRPr>
          </a:p>
        </p:txBody>
      </p:sp>
      <p:sp>
        <p:nvSpPr>
          <p:cNvPr id="120" name="Google Shape;120;p24"/>
          <p:cNvSpPr txBox="1"/>
          <p:nvPr>
            <p:ph idx="1" type="body"/>
          </p:nvPr>
        </p:nvSpPr>
        <p:spPr>
          <a:xfrm>
            <a:off x="291975" y="1563625"/>
            <a:ext cx="4913400" cy="326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Read your article. Consider - </a:t>
            </a:r>
            <a:endParaRPr sz="1400"/>
          </a:p>
          <a:p>
            <a:pPr indent="-317500" lvl="0" marL="457200" rtl="0" algn="l">
              <a:spcBef>
                <a:spcPts val="1600"/>
              </a:spcBef>
              <a:spcAft>
                <a:spcPts val="0"/>
              </a:spcAft>
              <a:buSzPts val="1400"/>
              <a:buChar char="●"/>
            </a:pPr>
            <a:r>
              <a:rPr lang="en" sz="1400"/>
              <a:t>Which language does your article feature as being ‘under attack’ and how?</a:t>
            </a:r>
            <a:endParaRPr sz="1400"/>
          </a:p>
          <a:p>
            <a:pPr indent="-317500" lvl="0" marL="457200" rtl="0" algn="l">
              <a:spcBef>
                <a:spcPts val="1000"/>
              </a:spcBef>
              <a:spcAft>
                <a:spcPts val="0"/>
              </a:spcAft>
              <a:buSzPts val="1400"/>
              <a:buChar char="●"/>
            </a:pPr>
            <a:r>
              <a:rPr lang="en" sz="1400"/>
              <a:t>Which </a:t>
            </a:r>
            <a:r>
              <a:rPr b="1" lang="en" sz="1400">
                <a:solidFill>
                  <a:srgbClr val="CC4125"/>
                </a:solidFill>
              </a:rPr>
              <a:t>power</a:t>
            </a:r>
            <a:r>
              <a:rPr lang="en" sz="1400"/>
              <a:t> is keen to prevent this from happening?</a:t>
            </a:r>
            <a:endParaRPr sz="1400"/>
          </a:p>
          <a:p>
            <a:pPr indent="-317500" lvl="0" marL="457200" rtl="0" algn="l">
              <a:spcBef>
                <a:spcPts val="1000"/>
              </a:spcBef>
              <a:spcAft>
                <a:spcPts val="0"/>
              </a:spcAft>
              <a:buSzPts val="1400"/>
              <a:buChar char="●"/>
            </a:pPr>
            <a:r>
              <a:rPr lang="en" sz="1400"/>
              <a:t>What does this reveal about how some people view: a) the relationship between culture and language; b) the nature of language in terms of change and stability?</a:t>
            </a:r>
            <a:endParaRPr sz="1400"/>
          </a:p>
          <a:p>
            <a:pPr indent="-317500" lvl="0" marL="457200" rtl="0" algn="l">
              <a:spcBef>
                <a:spcPts val="1000"/>
              </a:spcBef>
              <a:spcAft>
                <a:spcPts val="0"/>
              </a:spcAft>
              <a:buSzPts val="1400"/>
              <a:buChar char="●"/>
            </a:pPr>
            <a:r>
              <a:rPr lang="en" sz="1400"/>
              <a:t>Talk to one other group, and jot down their responses.</a:t>
            </a:r>
            <a:endParaRPr sz="1400"/>
          </a:p>
          <a:p>
            <a:pPr indent="0" lvl="0" marL="0" rtl="0" algn="l">
              <a:spcBef>
                <a:spcPts val="1000"/>
              </a:spcBef>
              <a:spcAft>
                <a:spcPts val="0"/>
              </a:spcAft>
              <a:buNone/>
            </a:pPr>
            <a:r>
              <a:rPr lang="en" sz="1400"/>
              <a:t>Overall, do you believe that language needs ‘protecting’?</a:t>
            </a:r>
            <a:endParaRPr sz="1400"/>
          </a:p>
          <a:p>
            <a:pPr indent="0" lvl="0" marL="0" rtl="0" algn="l">
              <a:spcBef>
                <a:spcPts val="1600"/>
              </a:spcBef>
              <a:spcAft>
                <a:spcPts val="1600"/>
              </a:spcAft>
              <a:buNone/>
            </a:pPr>
            <a:r>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5"/>
          <p:cNvSpPr/>
          <p:nvPr/>
        </p:nvSpPr>
        <p:spPr>
          <a:xfrm>
            <a:off x="0" y="861175"/>
            <a:ext cx="4568400" cy="34278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5"/>
          <p:cNvSpPr txBox="1"/>
          <p:nvPr>
            <p:ph type="title"/>
          </p:nvPr>
        </p:nvSpPr>
        <p:spPr>
          <a:xfrm>
            <a:off x="380650" y="1108375"/>
            <a:ext cx="4114800" cy="68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2600">
                <a:solidFill>
                  <a:srgbClr val="45818E"/>
                </a:solidFill>
                <a:latin typeface="Ultra"/>
                <a:ea typeface="Ultra"/>
                <a:cs typeface="Ultra"/>
                <a:sym typeface="Ultra"/>
              </a:rPr>
              <a:t>Think/write/share</a:t>
            </a:r>
            <a:endParaRPr b="0" sz="2600">
              <a:solidFill>
                <a:srgbClr val="45818E"/>
              </a:solidFill>
              <a:latin typeface="Ultra"/>
              <a:ea typeface="Ultra"/>
              <a:cs typeface="Ultra"/>
              <a:sym typeface="Ultra"/>
            </a:endParaRPr>
          </a:p>
        </p:txBody>
      </p:sp>
      <p:sp>
        <p:nvSpPr>
          <p:cNvPr id="127" name="Google Shape;127;p25"/>
          <p:cNvSpPr txBox="1"/>
          <p:nvPr>
            <p:ph idx="1" type="body"/>
          </p:nvPr>
        </p:nvSpPr>
        <p:spPr>
          <a:xfrm>
            <a:off x="380625" y="1934850"/>
            <a:ext cx="3946200" cy="209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434343"/>
                </a:solidFill>
              </a:rPr>
              <a:t>In most cultures, the ‘authority’ for language is the dictionary.</a:t>
            </a:r>
            <a:endParaRPr sz="2000">
              <a:solidFill>
                <a:srgbClr val="434343"/>
              </a:solidFill>
            </a:endParaRPr>
          </a:p>
          <a:p>
            <a:pPr indent="0" lvl="0" marL="0" rtl="0" algn="l">
              <a:spcBef>
                <a:spcPts val="1600"/>
              </a:spcBef>
              <a:spcAft>
                <a:spcPts val="1600"/>
              </a:spcAft>
              <a:buNone/>
            </a:pPr>
            <a:r>
              <a:rPr lang="en" sz="2000">
                <a:solidFill>
                  <a:srgbClr val="434343"/>
                </a:solidFill>
              </a:rPr>
              <a:t>Write down a definition of what a dictionary is, and its main purpose.</a:t>
            </a:r>
            <a:endParaRPr sz="2000">
              <a:solidFill>
                <a:srgbClr val="434343"/>
              </a:solidFill>
            </a:endParaRPr>
          </a:p>
        </p:txBody>
      </p:sp>
      <p:pic>
        <p:nvPicPr>
          <p:cNvPr id="128" name="Google Shape;128;p25"/>
          <p:cNvPicPr preferRelativeResize="0"/>
          <p:nvPr/>
        </p:nvPicPr>
        <p:blipFill rotWithShape="1">
          <a:blip r:embed="rId3">
            <a:alphaModFix/>
          </a:blip>
          <a:srcRect b="0" l="13508" r="13748" t="0"/>
          <a:stretch/>
        </p:blipFill>
        <p:spPr>
          <a:xfrm>
            <a:off x="4732001" y="861175"/>
            <a:ext cx="4001649" cy="36665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Kory Stamper works for Merriam-Webster. So how does a dictionary writer define the language? Follow Phil Edwards and Vox Almanac on Facebook for more: https://www.facebook.com/philedwardsinc1/&#10;&#10;You can find Kory's new book here: http://www.penguinrandomhouse.com/books/530504/word-by-word-by-kory-stamper/?ref=PRHE46144D4DF00&amp;aid=randohouseinc20897-20&amp;linkid=PRHE46144D4DF00&#10;&#10;Subscribe to our channel! http://goo.gl/0bsAjO&#10;&#10;Dictionaries don't just appear. People have to write them. At Merriam-Webster, one of those people is Kory Stamper.&#10;&#10;The history of dictionaries involves a lot more than just looking at words. Lexicographers have to pore through hundreds of years of documents to understand where English has been and is going. Defining English, both for vocabulary and grammar, is a daunting task that Stamper tackles every day.&#10;&#10;It opens into a wider grammatical debate as well, between prescriptivism and descriptivism, which pits two philosophies against each other.&#10;&#10;Vox.com is a news website that helps you cut through the noise and understand what's really driving the events in the headlines. Check out http://www.vox.com to get up to speed on everything from Kurdistan to the Kim Kardashian app. &#10;&#10;Check out our full video catalog: http://goo.gl/IZONyE&#10;Follow Vox on Twitter: http://goo.gl/XFrZ5H&#10;Or on Facebook: http://goo.gl/U2g06o" id="133" name="Google Shape;133;p26" title="How a dictionary writer defines English">
            <a:hlinkClick r:id="rId3"/>
          </p:cNvPr>
          <p:cNvPicPr preferRelativeResize="0"/>
          <p:nvPr/>
        </p:nvPicPr>
        <p:blipFill>
          <a:blip r:embed="rId4">
            <a:alphaModFix/>
          </a:blip>
          <a:stretch>
            <a:fillRect/>
          </a:stretch>
        </p:blipFill>
        <p:spPr>
          <a:xfrm>
            <a:off x="3648108" y="672550"/>
            <a:ext cx="5015034" cy="3761276"/>
          </a:xfrm>
          <a:prstGeom prst="rect">
            <a:avLst/>
          </a:prstGeom>
          <a:noFill/>
          <a:ln>
            <a:noFill/>
          </a:ln>
        </p:spPr>
      </p:pic>
      <p:sp>
        <p:nvSpPr>
          <p:cNvPr id="134" name="Google Shape;134;p26"/>
          <p:cNvSpPr txBox="1"/>
          <p:nvPr>
            <p:ph type="title"/>
          </p:nvPr>
        </p:nvSpPr>
        <p:spPr>
          <a:xfrm>
            <a:off x="304125" y="672550"/>
            <a:ext cx="3081900" cy="127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400">
                <a:solidFill>
                  <a:srgbClr val="45818E"/>
                </a:solidFill>
                <a:latin typeface="Ultra"/>
                <a:ea typeface="Ultra"/>
                <a:cs typeface="Ultra"/>
                <a:sym typeface="Ultra"/>
              </a:rPr>
              <a:t>Kory Stamper on the nature of dictionaries </a:t>
            </a:r>
            <a:endParaRPr b="0" sz="2400">
              <a:solidFill>
                <a:srgbClr val="45818E"/>
              </a:solidFill>
              <a:latin typeface="Ultra"/>
              <a:ea typeface="Ultra"/>
              <a:cs typeface="Ultra"/>
              <a:sym typeface="Ultra"/>
            </a:endParaRPr>
          </a:p>
        </p:txBody>
      </p:sp>
      <p:sp>
        <p:nvSpPr>
          <p:cNvPr id="135" name="Google Shape;135;p26"/>
          <p:cNvSpPr txBox="1"/>
          <p:nvPr>
            <p:ph idx="1" type="body"/>
          </p:nvPr>
        </p:nvSpPr>
        <p:spPr>
          <a:xfrm>
            <a:off x="304125" y="2031600"/>
            <a:ext cx="3081900" cy="240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Explain what Kory Stamper means when she refers to English (and language in general) as being like ‘a river’.</a:t>
            </a:r>
            <a:endParaRPr sz="1700"/>
          </a:p>
          <a:p>
            <a:pPr indent="0" lvl="0" marL="0" rtl="0" algn="l">
              <a:spcBef>
                <a:spcPts val="1600"/>
              </a:spcBef>
              <a:spcAft>
                <a:spcPts val="0"/>
              </a:spcAft>
              <a:buNone/>
            </a:pPr>
            <a:r>
              <a:rPr lang="en" sz="1700"/>
              <a:t>Include ‘descriptivism’ and ‘prescriptivism’ in your answer</a:t>
            </a:r>
            <a:endParaRPr sz="1700"/>
          </a:p>
          <a:p>
            <a:pPr indent="0" lvl="0" marL="0" rtl="0" algn="l">
              <a:spcBef>
                <a:spcPts val="1600"/>
              </a:spcBef>
              <a:spcAft>
                <a:spcPts val="1600"/>
              </a:spcAft>
              <a:buNone/>
            </a:pPr>
            <a:r>
              <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In this fun, short talk from TEDYouth, lexicographer Erin McKean encourages — nay, cheerleads — her audience to create new words when the existing ones won’t quite do. She lists out 6 ways to make new words in English, from compounding to “verbing,” in order to make language better at expressing what we mean, and to create more ways for us to understand one another.&#10;&#10;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ranslate&#10;&#10;Follow TED news on Twitter: http://www.twitter.com/tednews&#10;Like TED on Facebook: https://www.facebook.com/TED&#10;&#10;Subscribe to our channel: http://www.youtube.com/user/TEDtalksDirector" id="140" name="Google Shape;140;p27" title="Erin McKean: Go ahead, make up new words!">
            <a:hlinkClick r:id="rId3"/>
          </p:cNvPr>
          <p:cNvPicPr preferRelativeResize="0"/>
          <p:nvPr/>
        </p:nvPicPr>
        <p:blipFill>
          <a:blip r:embed="rId4">
            <a:alphaModFix/>
          </a:blip>
          <a:stretch>
            <a:fillRect/>
          </a:stretch>
        </p:blipFill>
        <p:spPr>
          <a:xfrm>
            <a:off x="3648108" y="672550"/>
            <a:ext cx="5015034" cy="3761276"/>
          </a:xfrm>
          <a:prstGeom prst="rect">
            <a:avLst/>
          </a:prstGeom>
          <a:noFill/>
          <a:ln>
            <a:noFill/>
          </a:ln>
        </p:spPr>
      </p:pic>
      <p:sp>
        <p:nvSpPr>
          <p:cNvPr id="141" name="Google Shape;141;p27"/>
          <p:cNvSpPr txBox="1"/>
          <p:nvPr>
            <p:ph type="title"/>
          </p:nvPr>
        </p:nvSpPr>
        <p:spPr>
          <a:xfrm>
            <a:off x="211250" y="672550"/>
            <a:ext cx="3223200" cy="12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600">
                <a:solidFill>
                  <a:srgbClr val="45818E"/>
                </a:solidFill>
                <a:latin typeface="Ultra"/>
                <a:ea typeface="Ultra"/>
                <a:cs typeface="Ultra"/>
                <a:sym typeface="Ultra"/>
              </a:rPr>
              <a:t>Erin McKean on new words</a:t>
            </a:r>
            <a:endParaRPr b="0" sz="2600">
              <a:solidFill>
                <a:srgbClr val="45818E"/>
              </a:solidFill>
              <a:latin typeface="Ultra"/>
              <a:ea typeface="Ultra"/>
              <a:cs typeface="Ultra"/>
              <a:sym typeface="Ultra"/>
            </a:endParaRPr>
          </a:p>
        </p:txBody>
      </p:sp>
      <p:sp>
        <p:nvSpPr>
          <p:cNvPr id="142" name="Google Shape;142;p27"/>
          <p:cNvSpPr txBox="1"/>
          <p:nvPr>
            <p:ph idx="1" type="body"/>
          </p:nvPr>
        </p:nvSpPr>
        <p:spPr>
          <a:xfrm>
            <a:off x="211250" y="1967100"/>
            <a:ext cx="3223200" cy="24666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What is Erin McKean’s definition of language?</a:t>
            </a:r>
            <a:endParaRPr sz="1500"/>
          </a:p>
          <a:p>
            <a:pPr indent="-323850" lvl="0" marL="457200" rtl="0" algn="l">
              <a:spcBef>
                <a:spcPts val="1000"/>
              </a:spcBef>
              <a:spcAft>
                <a:spcPts val="0"/>
              </a:spcAft>
              <a:buSzPts val="1500"/>
              <a:buChar char="●"/>
            </a:pPr>
            <a:r>
              <a:rPr lang="en" sz="1500"/>
              <a:t>Make up some new words, using McKean’s different methods. </a:t>
            </a:r>
            <a:r>
              <a:rPr lang="en" sz="1500"/>
              <a:t>Include a definition for your words.</a:t>
            </a:r>
            <a:endParaRPr sz="1500"/>
          </a:p>
          <a:p>
            <a:pPr indent="-323850" lvl="0" marL="457200" rtl="0" algn="l">
              <a:spcBef>
                <a:spcPts val="1000"/>
              </a:spcBef>
              <a:spcAft>
                <a:spcPts val="1000"/>
              </a:spcAft>
              <a:buSzPts val="1500"/>
              <a:buChar char="●"/>
            </a:pPr>
            <a:r>
              <a:rPr lang="en" sz="1500"/>
              <a:t>For inspiration, consult </a:t>
            </a:r>
            <a:r>
              <a:rPr lang="en" sz="1500" u="sng">
                <a:solidFill>
                  <a:schemeClr val="hlink"/>
                </a:solidFill>
                <a:hlinkClick r:id="rId5"/>
              </a:rPr>
              <a:t>Douglas Adams</a:t>
            </a:r>
            <a:r>
              <a:rPr lang="en" sz="1500"/>
              <a:t>.</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8"/>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48" name="Google Shape;148;p28"/>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400">
                <a:latin typeface="Ultra"/>
                <a:ea typeface="Ultra"/>
                <a:cs typeface="Ultra"/>
                <a:sym typeface="Ultra"/>
              </a:rPr>
              <a:t>Links to the TOK exhibition</a:t>
            </a:r>
            <a:endParaRPr b="0" sz="3400">
              <a:latin typeface="Ultra"/>
              <a:ea typeface="Ultra"/>
              <a:cs typeface="Ultra"/>
              <a:sym typeface="Ultra"/>
            </a:endParaRPr>
          </a:p>
        </p:txBody>
      </p:sp>
      <p:sp>
        <p:nvSpPr>
          <p:cNvPr id="149" name="Google Shape;149;p28"/>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Related exhibition prompt</a:t>
            </a:r>
            <a:r>
              <a:rPr lang="en"/>
              <a:t> </a:t>
            </a:r>
            <a:r>
              <a:rPr i="1" lang="en"/>
              <a:t>What role do experts play in influencing our consumption or acquisition of knowledge? (IAP-22) </a:t>
            </a:r>
            <a:endParaRPr i="1"/>
          </a:p>
          <a:p>
            <a:pPr indent="-342900" lvl="0" marL="457200" rtl="0" algn="l">
              <a:spcBef>
                <a:spcPts val="1600"/>
              </a:spcBef>
              <a:spcAft>
                <a:spcPts val="0"/>
              </a:spcAft>
              <a:buSzPts val="1800"/>
              <a:buChar char="●"/>
            </a:pPr>
            <a:r>
              <a:rPr lang="en"/>
              <a:t>Refer to the ideas from this lesson to answer this question.</a:t>
            </a:r>
            <a:endParaRPr/>
          </a:p>
          <a:p>
            <a:pPr indent="-342900" lvl="0" marL="457200" rtl="0" algn="l">
              <a:spcBef>
                <a:spcPts val="1000"/>
              </a:spcBef>
              <a:spcAft>
                <a:spcPts val="0"/>
              </a:spcAft>
              <a:buSzPts val="1800"/>
              <a:buChar char="●"/>
            </a:pPr>
            <a:r>
              <a:rPr lang="en"/>
              <a:t>For example, think about who (or what) is an ‘expert’ on language, and the way they influence the way we use language to express our ideas about the world.</a:t>
            </a:r>
            <a:endParaRPr/>
          </a:p>
          <a:p>
            <a:pPr indent="-342900" lvl="0" marL="457200" rtl="0" algn="l">
              <a:spcBef>
                <a:spcPts val="1000"/>
              </a:spcBef>
              <a:spcAft>
                <a:spcPts val="0"/>
              </a:spcAft>
              <a:buSzPts val="1800"/>
              <a:buChar char="●"/>
            </a:pPr>
            <a:r>
              <a:rPr lang="en"/>
              <a:t>Which objects could help to illustrate your answer?</a:t>
            </a:r>
            <a:endParaRPr/>
          </a:p>
          <a:p>
            <a:pPr indent="0" lvl="0" marL="0" rtl="0" algn="l">
              <a:spcBef>
                <a:spcPts val="10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9"/>
          <p:cNvSpPr txBox="1"/>
          <p:nvPr>
            <p:ph type="ctrTitle"/>
          </p:nvPr>
        </p:nvSpPr>
        <p:spPr>
          <a:xfrm>
            <a:off x="4143825" y="451475"/>
            <a:ext cx="4643700" cy="4466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0" lang="en" sz="2400">
                <a:solidFill>
                  <a:schemeClr val="dk2"/>
                </a:solidFill>
                <a:latin typeface="Proxima Nova"/>
                <a:ea typeface="Proxima Nova"/>
                <a:cs typeface="Proxima Nova"/>
                <a:sym typeface="Proxima Nova"/>
              </a:rPr>
              <a:t>“Language is a living thing. We can feel it changing. Parts of it become old: they drop off and are forgotten. New pieces bud out, spread into leaves, and become big branches, proliferating.”  (</a:t>
            </a:r>
            <a:r>
              <a:rPr b="0" i="1" lang="en" sz="2400">
                <a:solidFill>
                  <a:schemeClr val="dk2"/>
                </a:solidFill>
                <a:latin typeface="Proxima Nova"/>
                <a:ea typeface="Proxima Nova"/>
                <a:cs typeface="Proxima Nova"/>
                <a:sym typeface="Proxima Nova"/>
              </a:rPr>
              <a:t>Gilbert Highet)</a:t>
            </a:r>
            <a:endParaRPr b="0" i="1" sz="24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0"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2200">
                <a:solidFill>
                  <a:schemeClr val="dk2"/>
                </a:solidFill>
                <a:latin typeface="Proxima Nova"/>
                <a:ea typeface="Proxima Nova"/>
                <a:cs typeface="Proxima Nova"/>
                <a:sym typeface="Proxima Nova"/>
              </a:rPr>
              <a:t>Do you agree? Justify your answer, supporting it with examples. </a:t>
            </a:r>
            <a:endParaRPr sz="2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0"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0" sz="1800">
              <a:solidFill>
                <a:schemeClr val="dk2"/>
              </a:solidFill>
              <a:latin typeface="Proxima Nova"/>
              <a:ea typeface="Proxima Nova"/>
              <a:cs typeface="Proxima Nova"/>
              <a:sym typeface="Proxima Nova"/>
            </a:endParaRPr>
          </a:p>
        </p:txBody>
      </p:sp>
      <p:pic>
        <p:nvPicPr>
          <p:cNvPr id="155" name="Google Shape;155;p29"/>
          <p:cNvPicPr preferRelativeResize="0"/>
          <p:nvPr/>
        </p:nvPicPr>
        <p:blipFill>
          <a:blip r:embed="rId3">
            <a:alphaModFix/>
          </a:blip>
          <a:stretch>
            <a:fillRect/>
          </a:stretch>
        </p:blipFill>
        <p:spPr>
          <a:xfrm>
            <a:off x="152400" y="152400"/>
            <a:ext cx="3225014" cy="48387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0"/>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61" name="Google Shape;161;p30"/>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 sz="1400"/>
              <a:t>During this lesson, we consider the </a:t>
            </a:r>
            <a:r>
              <a:rPr i="1" lang="en" sz="1400">
                <a:highlight>
                  <a:srgbClr val="D0E0E3"/>
                </a:highlight>
              </a:rPr>
              <a:t>highlighted</a:t>
            </a:r>
            <a:r>
              <a:rPr i="1" lang="en" sz="1400"/>
              <a:t> aspects of the TOK course</a:t>
            </a:r>
            <a:endParaRPr i="1" sz="1400"/>
          </a:p>
          <a:p>
            <a:pPr indent="-317500" lvl="0" marL="457200" rtl="0" algn="l">
              <a:spcBef>
                <a:spcPts val="1000"/>
              </a:spcBef>
              <a:spcAft>
                <a:spcPts val="1000"/>
              </a:spcAft>
              <a:buSzPts val="1400"/>
              <a:buChar char="●"/>
            </a:pPr>
            <a:r>
              <a:rPr i="1" lang="en" sz="1400"/>
              <a:t>The images used in the presentation slides can also give students ideas about selecting exhibition objects; see also our link below to </a:t>
            </a:r>
            <a:r>
              <a:rPr b="1" i="1" lang="en" sz="1400">
                <a:highlight>
                  <a:srgbClr val="FBD1E6"/>
                </a:highlight>
              </a:rPr>
              <a:t>specific IA prompts</a:t>
            </a:r>
            <a:endParaRPr i="1" sz="1400"/>
          </a:p>
        </p:txBody>
      </p:sp>
      <p:graphicFrame>
        <p:nvGraphicFramePr>
          <p:cNvPr id="162" name="Google Shape;162;p30"/>
          <p:cNvGraphicFramePr/>
          <p:nvPr/>
        </p:nvGraphicFramePr>
        <p:xfrm>
          <a:off x="2002350" y="1768900"/>
          <a:ext cx="3000000" cy="3000000"/>
        </p:xfrm>
        <a:graphic>
          <a:graphicData uri="http://schemas.openxmlformats.org/drawingml/2006/table">
            <a:tbl>
              <a:tblPr>
                <a:noFill/>
                <a:tableStyleId>{E3C61E1D-8034-4542-8F09-E6D78288F0F9}</a:tableStyleId>
              </a:tblPr>
              <a:tblGrid>
                <a:gridCol w="1694025"/>
                <a:gridCol w="1694025"/>
                <a:gridCol w="1694025"/>
                <a:gridCol w="1694025"/>
              </a:tblGrid>
              <a:tr h="589350">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48432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3">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 sz="1100">
                          <a:solidFill>
                            <a:schemeClr val="dk2"/>
                          </a:solidFill>
                          <a:latin typeface="Proxima Nova"/>
                          <a:ea typeface="Proxima Nova"/>
                          <a:cs typeface="Proxima Nova"/>
                          <a:sym typeface="Proxima Nova"/>
                        </a:rPr>
                        <a:t>Could be linked to IAP-9 (interpretation), IAP-22 (experts), IAP-33 (development)</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1117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